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340" r:id="rId2"/>
    <p:sldId id="260" r:id="rId3"/>
    <p:sldId id="301" r:id="rId4"/>
    <p:sldId id="259" r:id="rId5"/>
    <p:sldId id="303" r:id="rId6"/>
    <p:sldId id="344" r:id="rId7"/>
    <p:sldId id="308" r:id="rId8"/>
    <p:sldId id="311" r:id="rId9"/>
    <p:sldId id="345" r:id="rId10"/>
    <p:sldId id="351" r:id="rId11"/>
    <p:sldId id="352" r:id="rId12"/>
    <p:sldId id="315" r:id="rId13"/>
    <p:sldId id="317" r:id="rId14"/>
    <p:sldId id="348" r:id="rId15"/>
    <p:sldId id="316" r:id="rId16"/>
    <p:sldId id="346" r:id="rId17"/>
    <p:sldId id="349" r:id="rId18"/>
    <p:sldId id="350" r:id="rId19"/>
    <p:sldId id="322" r:id="rId20"/>
    <p:sldId id="323" r:id="rId21"/>
    <p:sldId id="327" r:id="rId22"/>
    <p:sldId id="331" r:id="rId23"/>
    <p:sldId id="337" r:id="rId24"/>
    <p:sldId id="296" r:id="rId25"/>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8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859C"/>
    <a:srgbClr val="215968"/>
    <a:srgbClr val="F87A08"/>
    <a:srgbClr val="202A36"/>
    <a:srgbClr val="7CBF33"/>
    <a:srgbClr val="2DB2A4"/>
    <a:srgbClr val="34495E"/>
    <a:srgbClr val="E8E8E8"/>
    <a:srgbClr val="F9F9F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7340" autoAdjust="0"/>
  </p:normalViewPr>
  <p:slideViewPr>
    <p:cSldViewPr showGuides="1">
      <p:cViewPr varScale="1">
        <p:scale>
          <a:sx n="80" d="100"/>
          <a:sy n="80" d="100"/>
        </p:scale>
        <p:origin x="62" y="62"/>
      </p:cViewPr>
      <p:guideLst>
        <p:guide orient="horz"/>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547A1D-12E5-456D-BF67-C0BDB0A18760}" type="datetimeFigureOut">
              <a:rPr lang="zh-CN" altLang="en-US" smtClean="0"/>
              <a:pPr/>
              <a:t>2019/6/14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ACBAC-C8EB-45CA-967B-DC24F1263EAE}"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10</a:t>
            </a:fld>
            <a:endParaRPr lang="zh-CN" altLang="en-US"/>
          </a:p>
        </p:txBody>
      </p:sp>
    </p:spTree>
    <p:extLst>
      <p:ext uri="{BB962C8B-B14F-4D97-AF65-F5344CB8AC3E}">
        <p14:creationId xmlns:p14="http://schemas.microsoft.com/office/powerpoint/2010/main" val="4143480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11</a:t>
            </a:fld>
            <a:endParaRPr lang="zh-CN" altLang="en-US"/>
          </a:p>
        </p:txBody>
      </p:sp>
    </p:spTree>
    <p:extLst>
      <p:ext uri="{BB962C8B-B14F-4D97-AF65-F5344CB8AC3E}">
        <p14:creationId xmlns:p14="http://schemas.microsoft.com/office/powerpoint/2010/main" val="1461706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14</a:t>
            </a:fld>
            <a:endParaRPr lang="zh-CN" altLang="en-US"/>
          </a:p>
        </p:txBody>
      </p:sp>
    </p:spTree>
    <p:extLst>
      <p:ext uri="{BB962C8B-B14F-4D97-AF65-F5344CB8AC3E}">
        <p14:creationId xmlns:p14="http://schemas.microsoft.com/office/powerpoint/2010/main" val="3147789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16</a:t>
            </a:fld>
            <a:endParaRPr lang="zh-CN" altLang="en-US"/>
          </a:p>
        </p:txBody>
      </p:sp>
    </p:spTree>
    <p:extLst>
      <p:ext uri="{BB962C8B-B14F-4D97-AF65-F5344CB8AC3E}">
        <p14:creationId xmlns:p14="http://schemas.microsoft.com/office/powerpoint/2010/main" val="7444286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17</a:t>
            </a:fld>
            <a:endParaRPr lang="zh-CN" altLang="en-US"/>
          </a:p>
        </p:txBody>
      </p:sp>
    </p:spTree>
    <p:extLst>
      <p:ext uri="{BB962C8B-B14F-4D97-AF65-F5344CB8AC3E}">
        <p14:creationId xmlns:p14="http://schemas.microsoft.com/office/powerpoint/2010/main" val="1914210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18</a:t>
            </a:fld>
            <a:endParaRPr lang="zh-CN" altLang="en-US"/>
          </a:p>
        </p:txBody>
      </p:sp>
    </p:spTree>
    <p:extLst>
      <p:ext uri="{BB962C8B-B14F-4D97-AF65-F5344CB8AC3E}">
        <p14:creationId xmlns:p14="http://schemas.microsoft.com/office/powerpoint/2010/main" val="12530800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24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6</a:t>
            </a:fld>
            <a:endParaRPr lang="zh-CN" altLang="en-US"/>
          </a:p>
        </p:txBody>
      </p:sp>
    </p:spTree>
    <p:extLst>
      <p:ext uri="{BB962C8B-B14F-4D97-AF65-F5344CB8AC3E}">
        <p14:creationId xmlns:p14="http://schemas.microsoft.com/office/powerpoint/2010/main" val="3902039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pPr/>
              <a:t>9</a:t>
            </a:fld>
            <a:endParaRPr lang="zh-CN" altLang="en-US"/>
          </a:p>
        </p:txBody>
      </p:sp>
    </p:spTree>
    <p:extLst>
      <p:ext uri="{BB962C8B-B14F-4D97-AF65-F5344CB8AC3E}">
        <p14:creationId xmlns:p14="http://schemas.microsoft.com/office/powerpoint/2010/main" val="3547421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pPr/>
              <a:t>2019/6/14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AF93-F015-4E02-9910-15C5CE4FE8B2}" type="datetimeFigureOut">
              <a:rPr lang="zh-CN" altLang="en-US" smtClean="0"/>
              <a:pPr/>
              <a:t>2019/6/14</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EB412-6DE5-4D5A-AC24-F5C758543197}"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slide" Target="slide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背景音乐 - 纯音乐 - 你是爱 Ppt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2255341" y="-708992"/>
            <a:ext cx="609600" cy="609600"/>
          </a:xfrm>
          <a:prstGeom prst="rect">
            <a:avLst/>
          </a:prstGeom>
        </p:spPr>
      </p:pic>
      <p:sp>
        <p:nvSpPr>
          <p:cNvPr id="61" name="矩形 1"/>
          <p:cNvSpPr/>
          <p:nvPr/>
        </p:nvSpPr>
        <p:spPr>
          <a:xfrm>
            <a:off x="0" y="1808951"/>
            <a:ext cx="12218267" cy="3312368"/>
          </a:xfrm>
          <a:custGeom>
            <a:avLst/>
            <a:gdLst>
              <a:gd name="connsiteX0" fmla="*/ 0 w 12218267"/>
              <a:gd name="connsiteY0" fmla="*/ 0 h 3312368"/>
              <a:gd name="connsiteX1" fmla="*/ 12218267 w 12218267"/>
              <a:gd name="connsiteY1" fmla="*/ 0 h 3312368"/>
              <a:gd name="connsiteX2" fmla="*/ 12218267 w 12218267"/>
              <a:gd name="connsiteY2" fmla="*/ 3312368 h 3312368"/>
              <a:gd name="connsiteX3" fmla="*/ 0 w 12218267"/>
              <a:gd name="connsiteY3" fmla="*/ 3312368 h 3312368"/>
              <a:gd name="connsiteX4" fmla="*/ 0 w 12218267"/>
              <a:gd name="connsiteY4" fmla="*/ 0 h 3312368"/>
              <a:gd name="connsiteX0-1" fmla="*/ 0 w 12218267"/>
              <a:gd name="connsiteY0-2" fmla="*/ 4337 h 3316705"/>
              <a:gd name="connsiteX1-3" fmla="*/ 6077243 w 12218267"/>
              <a:gd name="connsiteY1-4" fmla="*/ 0 h 3316705"/>
              <a:gd name="connsiteX2-5" fmla="*/ 12218267 w 12218267"/>
              <a:gd name="connsiteY2-6" fmla="*/ 4337 h 3316705"/>
              <a:gd name="connsiteX3-7" fmla="*/ 12218267 w 12218267"/>
              <a:gd name="connsiteY3-8" fmla="*/ 3316705 h 3316705"/>
              <a:gd name="connsiteX4-9" fmla="*/ 0 w 12218267"/>
              <a:gd name="connsiteY4-10" fmla="*/ 3316705 h 3316705"/>
              <a:gd name="connsiteX5" fmla="*/ 0 w 12218267"/>
              <a:gd name="connsiteY5" fmla="*/ 4337 h 3316705"/>
              <a:gd name="connsiteX0-11" fmla="*/ 0 w 12218267"/>
              <a:gd name="connsiteY0-12" fmla="*/ 0 h 3312368"/>
              <a:gd name="connsiteX1-13" fmla="*/ 6091310 w 12218267"/>
              <a:gd name="connsiteY1-14" fmla="*/ 895996 h 3312368"/>
              <a:gd name="connsiteX2-15" fmla="*/ 12218267 w 12218267"/>
              <a:gd name="connsiteY2-16" fmla="*/ 0 h 3312368"/>
              <a:gd name="connsiteX3-17" fmla="*/ 12218267 w 12218267"/>
              <a:gd name="connsiteY3-18" fmla="*/ 3312368 h 3312368"/>
              <a:gd name="connsiteX4-19" fmla="*/ 0 w 12218267"/>
              <a:gd name="connsiteY4-20" fmla="*/ 3312368 h 3312368"/>
              <a:gd name="connsiteX5-21" fmla="*/ 0 w 12218267"/>
              <a:gd name="connsiteY5-22" fmla="*/ 0 h 3312368"/>
              <a:gd name="connsiteX0-23" fmla="*/ 0 w 12218267"/>
              <a:gd name="connsiteY0-24" fmla="*/ 0 h 3312368"/>
              <a:gd name="connsiteX1-25" fmla="*/ 6035040 w 12218267"/>
              <a:gd name="connsiteY1-26" fmla="*/ 853793 h 3312368"/>
              <a:gd name="connsiteX2-27" fmla="*/ 12218267 w 12218267"/>
              <a:gd name="connsiteY2-28" fmla="*/ 0 h 3312368"/>
              <a:gd name="connsiteX3-29" fmla="*/ 12218267 w 12218267"/>
              <a:gd name="connsiteY3-30" fmla="*/ 3312368 h 3312368"/>
              <a:gd name="connsiteX4-31" fmla="*/ 0 w 12218267"/>
              <a:gd name="connsiteY4-32" fmla="*/ 3312368 h 3312368"/>
              <a:gd name="connsiteX5-33" fmla="*/ 0 w 12218267"/>
              <a:gd name="connsiteY5-34" fmla="*/ 0 h 3312368"/>
              <a:gd name="connsiteX0-35" fmla="*/ 0 w 12218267"/>
              <a:gd name="connsiteY0-36" fmla="*/ 0 h 3312368"/>
              <a:gd name="connsiteX1-37" fmla="*/ 6091310 w 12218267"/>
              <a:gd name="connsiteY1-38" fmla="*/ 853793 h 3312368"/>
              <a:gd name="connsiteX2-39" fmla="*/ 12218267 w 12218267"/>
              <a:gd name="connsiteY2-40" fmla="*/ 0 h 3312368"/>
              <a:gd name="connsiteX3-41" fmla="*/ 12218267 w 12218267"/>
              <a:gd name="connsiteY3-42" fmla="*/ 3312368 h 3312368"/>
              <a:gd name="connsiteX4-43" fmla="*/ 0 w 12218267"/>
              <a:gd name="connsiteY4-44" fmla="*/ 3312368 h 3312368"/>
              <a:gd name="connsiteX5-45" fmla="*/ 0 w 12218267"/>
              <a:gd name="connsiteY5-46" fmla="*/ 0 h 3312368"/>
              <a:gd name="connsiteX0-47" fmla="*/ 0 w 12218267"/>
              <a:gd name="connsiteY0-48" fmla="*/ 0 h 3312368"/>
              <a:gd name="connsiteX1-49" fmla="*/ 6091310 w 12218267"/>
              <a:gd name="connsiteY1-50" fmla="*/ 853793 h 3312368"/>
              <a:gd name="connsiteX2-51" fmla="*/ 12218267 w 12218267"/>
              <a:gd name="connsiteY2-52" fmla="*/ 0 h 3312368"/>
              <a:gd name="connsiteX3-53" fmla="*/ 12218267 w 12218267"/>
              <a:gd name="connsiteY3-54" fmla="*/ 3312368 h 3312368"/>
              <a:gd name="connsiteX4-55" fmla="*/ 6105378 w 12218267"/>
              <a:gd name="connsiteY4-56" fmla="*/ 3301570 h 3312368"/>
              <a:gd name="connsiteX5-57" fmla="*/ 0 w 12218267"/>
              <a:gd name="connsiteY5-58" fmla="*/ 3312368 h 3312368"/>
              <a:gd name="connsiteX6" fmla="*/ 0 w 12218267"/>
              <a:gd name="connsiteY6" fmla="*/ 0 h 3312368"/>
              <a:gd name="connsiteX0-59" fmla="*/ 0 w 12218267"/>
              <a:gd name="connsiteY0-60" fmla="*/ 0 h 3312368"/>
              <a:gd name="connsiteX1-61" fmla="*/ 6091310 w 12218267"/>
              <a:gd name="connsiteY1-62" fmla="*/ 853793 h 3312368"/>
              <a:gd name="connsiteX2-63" fmla="*/ 12218267 w 12218267"/>
              <a:gd name="connsiteY2-64" fmla="*/ 0 h 3312368"/>
              <a:gd name="connsiteX3-65" fmla="*/ 12218267 w 12218267"/>
              <a:gd name="connsiteY3-66" fmla="*/ 3312368 h 3312368"/>
              <a:gd name="connsiteX4-67" fmla="*/ 6133513 w 12218267"/>
              <a:gd name="connsiteY4-68" fmla="*/ 2710727 h 3312368"/>
              <a:gd name="connsiteX5-69" fmla="*/ 0 w 12218267"/>
              <a:gd name="connsiteY5-70" fmla="*/ 3312368 h 3312368"/>
              <a:gd name="connsiteX6-71" fmla="*/ 0 w 12218267"/>
              <a:gd name="connsiteY6-72" fmla="*/ 0 h 3312368"/>
              <a:gd name="connsiteX0-73" fmla="*/ 0 w 12218267"/>
              <a:gd name="connsiteY0-74" fmla="*/ 0 h 3312368"/>
              <a:gd name="connsiteX1-75" fmla="*/ 6091310 w 12218267"/>
              <a:gd name="connsiteY1-76" fmla="*/ 853793 h 3312368"/>
              <a:gd name="connsiteX2-77" fmla="*/ 12218267 w 12218267"/>
              <a:gd name="connsiteY2-78" fmla="*/ 0 h 3312368"/>
              <a:gd name="connsiteX3-79" fmla="*/ 12218267 w 12218267"/>
              <a:gd name="connsiteY3-80" fmla="*/ 3312368 h 3312368"/>
              <a:gd name="connsiteX4-81" fmla="*/ 6119445 w 12218267"/>
              <a:gd name="connsiteY4-82" fmla="*/ 2471576 h 3312368"/>
              <a:gd name="connsiteX5-83" fmla="*/ 0 w 12218267"/>
              <a:gd name="connsiteY5-84" fmla="*/ 3312368 h 3312368"/>
              <a:gd name="connsiteX6-85" fmla="*/ 0 w 12218267"/>
              <a:gd name="connsiteY6-86" fmla="*/ 0 h 3312368"/>
              <a:gd name="connsiteX0-87" fmla="*/ 0 w 12218267"/>
              <a:gd name="connsiteY0-88" fmla="*/ 0 h 3312368"/>
              <a:gd name="connsiteX1-89" fmla="*/ 6091310 w 12218267"/>
              <a:gd name="connsiteY1-90" fmla="*/ 853793 h 3312368"/>
              <a:gd name="connsiteX2-91" fmla="*/ 12218267 w 12218267"/>
              <a:gd name="connsiteY2-92" fmla="*/ 0 h 3312368"/>
              <a:gd name="connsiteX3-93" fmla="*/ 12218267 w 12218267"/>
              <a:gd name="connsiteY3-94" fmla="*/ 3312368 h 3312368"/>
              <a:gd name="connsiteX4-95" fmla="*/ 6119445 w 12218267"/>
              <a:gd name="connsiteY4-96" fmla="*/ 2232425 h 3312368"/>
              <a:gd name="connsiteX5-97" fmla="*/ 0 w 12218267"/>
              <a:gd name="connsiteY5-98" fmla="*/ 3312368 h 3312368"/>
              <a:gd name="connsiteX6-99" fmla="*/ 0 w 12218267"/>
              <a:gd name="connsiteY6-100" fmla="*/ 0 h 3312368"/>
              <a:gd name="connsiteX0-101" fmla="*/ 0 w 12218267"/>
              <a:gd name="connsiteY0-102" fmla="*/ 0 h 3312368"/>
              <a:gd name="connsiteX1-103" fmla="*/ 6091310 w 12218267"/>
              <a:gd name="connsiteY1-104" fmla="*/ 853793 h 3312368"/>
              <a:gd name="connsiteX2-105" fmla="*/ 12218267 w 12218267"/>
              <a:gd name="connsiteY2-106" fmla="*/ 0 h 3312368"/>
              <a:gd name="connsiteX3-107" fmla="*/ 12218267 w 12218267"/>
              <a:gd name="connsiteY3-108" fmla="*/ 3312368 h 3312368"/>
              <a:gd name="connsiteX4-109" fmla="*/ 6133513 w 12218267"/>
              <a:gd name="connsiteY4-110" fmla="*/ 2443440 h 3312368"/>
              <a:gd name="connsiteX5-111" fmla="*/ 0 w 12218267"/>
              <a:gd name="connsiteY5-112" fmla="*/ 3312368 h 3312368"/>
              <a:gd name="connsiteX6-113" fmla="*/ 0 w 12218267"/>
              <a:gd name="connsiteY6-114" fmla="*/ 0 h 3312368"/>
              <a:gd name="connsiteX0-115" fmla="*/ 0 w 12218267"/>
              <a:gd name="connsiteY0-116" fmla="*/ 0 h 3312368"/>
              <a:gd name="connsiteX1-117" fmla="*/ 6091310 w 12218267"/>
              <a:gd name="connsiteY1-118" fmla="*/ 853793 h 3312368"/>
              <a:gd name="connsiteX2-119" fmla="*/ 12218267 w 12218267"/>
              <a:gd name="connsiteY2-120" fmla="*/ 0 h 3312368"/>
              <a:gd name="connsiteX3-121" fmla="*/ 12218267 w 12218267"/>
              <a:gd name="connsiteY3-122" fmla="*/ 3312368 h 3312368"/>
              <a:gd name="connsiteX4-123" fmla="*/ 6100856 w 12218267"/>
              <a:gd name="connsiteY4-124" fmla="*/ 2443440 h 3312368"/>
              <a:gd name="connsiteX5-125" fmla="*/ 0 w 12218267"/>
              <a:gd name="connsiteY5-126" fmla="*/ 3312368 h 3312368"/>
              <a:gd name="connsiteX6-127" fmla="*/ 0 w 12218267"/>
              <a:gd name="connsiteY6-128" fmla="*/ 0 h 33123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71" y="connsiteY6-72"/>
              </a:cxn>
            </a:cxnLst>
            <a:rect l="l" t="t" r="r" b="b"/>
            <a:pathLst>
              <a:path w="12218267" h="3312368">
                <a:moveTo>
                  <a:pt x="0" y="0"/>
                </a:moveTo>
                <a:lnTo>
                  <a:pt x="6091310" y="853793"/>
                </a:lnTo>
                <a:lnTo>
                  <a:pt x="12218267" y="0"/>
                </a:lnTo>
                <a:lnTo>
                  <a:pt x="12218267" y="3312368"/>
                </a:lnTo>
                <a:lnTo>
                  <a:pt x="6100856" y="2443440"/>
                </a:lnTo>
                <a:lnTo>
                  <a:pt x="0" y="3312368"/>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2"/>
          <p:cNvSpPr/>
          <p:nvPr/>
        </p:nvSpPr>
        <p:spPr>
          <a:xfrm>
            <a:off x="1617549" y="1515105"/>
            <a:ext cx="3898393" cy="984509"/>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Lst>
            <a:ahLst/>
            <a:cxnLst>
              <a:cxn ang="0">
                <a:pos x="connsiteX0-1" y="connsiteY0-2"/>
              </a:cxn>
              <a:cxn ang="0">
                <a:pos x="connsiteX1-3" y="connsiteY1-4"/>
              </a:cxn>
              <a:cxn ang="0">
                <a:pos x="connsiteX2-5" y="connsiteY2-6"/>
              </a:cxn>
              <a:cxn ang="0">
                <a:pos x="connsiteX3-7" y="connsiteY3-8"/>
              </a:cxn>
            </a:cxnLst>
            <a:rect l="l" t="t" r="r" b="b"/>
            <a:pathLst>
              <a:path w="3898393" h="984509">
                <a:moveTo>
                  <a:pt x="116732" y="0"/>
                </a:moveTo>
                <a:lnTo>
                  <a:pt x="3898393" y="984509"/>
                </a:lnTo>
                <a:lnTo>
                  <a:pt x="0" y="211160"/>
                </a:lnTo>
                <a:lnTo>
                  <a:pt x="11673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2"/>
          <p:cNvSpPr/>
          <p:nvPr/>
        </p:nvSpPr>
        <p:spPr>
          <a:xfrm flipH="1">
            <a:off x="7177707" y="1473237"/>
            <a:ext cx="3913795" cy="99478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42579 w 5024240"/>
              <a:gd name="connsiteY0-38" fmla="*/ 0 h 984509"/>
              <a:gd name="connsiteX1-39" fmla="*/ 5024240 w 5024240"/>
              <a:gd name="connsiteY1-40" fmla="*/ 984509 h 984509"/>
              <a:gd name="connsiteX2-41" fmla="*/ 0 w 5024240"/>
              <a:gd name="connsiteY2-42" fmla="*/ 303627 h 984509"/>
              <a:gd name="connsiteX3-43" fmla="*/ 1242579 w 5024240"/>
              <a:gd name="connsiteY3-44" fmla="*/ 0 h 984509"/>
              <a:gd name="connsiteX0-45" fmla="*/ 1448526 w 5230187"/>
              <a:gd name="connsiteY0-46" fmla="*/ 0 h 984509"/>
              <a:gd name="connsiteX1-47" fmla="*/ 5230187 w 5230187"/>
              <a:gd name="connsiteY1-48" fmla="*/ 984509 h 984509"/>
              <a:gd name="connsiteX2-49" fmla="*/ 0 w 5230187"/>
              <a:gd name="connsiteY2-50" fmla="*/ 170063 h 984509"/>
              <a:gd name="connsiteX3-51" fmla="*/ 1448526 w 5230187"/>
              <a:gd name="connsiteY3-52" fmla="*/ 0 h 984509"/>
              <a:gd name="connsiteX0-53" fmla="*/ 130462 w 5230187"/>
              <a:gd name="connsiteY0-54" fmla="*/ 0 h 994783"/>
              <a:gd name="connsiteX1-55" fmla="*/ 5230187 w 5230187"/>
              <a:gd name="connsiteY1-56" fmla="*/ 994783 h 994783"/>
              <a:gd name="connsiteX2-57" fmla="*/ 0 w 5230187"/>
              <a:gd name="connsiteY2-58" fmla="*/ 180337 h 994783"/>
              <a:gd name="connsiteX3-59" fmla="*/ 130462 w 5230187"/>
              <a:gd name="connsiteY3-60" fmla="*/ 0 h 994783"/>
            </a:gdLst>
            <a:ahLst/>
            <a:cxnLst>
              <a:cxn ang="0">
                <a:pos x="connsiteX0-1" y="connsiteY0-2"/>
              </a:cxn>
              <a:cxn ang="0">
                <a:pos x="connsiteX1-3" y="connsiteY1-4"/>
              </a:cxn>
              <a:cxn ang="0">
                <a:pos x="connsiteX2-5" y="connsiteY2-6"/>
              </a:cxn>
              <a:cxn ang="0">
                <a:pos x="connsiteX3-7" y="connsiteY3-8"/>
              </a:cxn>
            </a:cxnLst>
            <a:rect l="l" t="t" r="r" b="b"/>
            <a:pathLst>
              <a:path w="5230187" h="994783">
                <a:moveTo>
                  <a:pt x="130462" y="0"/>
                </a:moveTo>
                <a:lnTo>
                  <a:pt x="5230187" y="994783"/>
                </a:lnTo>
                <a:lnTo>
                  <a:pt x="0" y="180337"/>
                </a:lnTo>
                <a:lnTo>
                  <a:pt x="13046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2"/>
          <p:cNvSpPr/>
          <p:nvPr/>
        </p:nvSpPr>
        <p:spPr>
          <a:xfrm flipH="1">
            <a:off x="7353816" y="1583824"/>
            <a:ext cx="2115818" cy="71738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Lst>
            <a:ahLst/>
            <a:cxnLst>
              <a:cxn ang="0">
                <a:pos x="connsiteX0-1" y="connsiteY0-2"/>
              </a:cxn>
              <a:cxn ang="0">
                <a:pos x="connsiteX1-3" y="connsiteY1-4"/>
              </a:cxn>
              <a:cxn ang="0">
                <a:pos x="connsiteX2-5" y="connsiteY2-6"/>
              </a:cxn>
              <a:cxn ang="0">
                <a:pos x="connsiteX3-7" y="connsiteY3-8"/>
              </a:cxn>
            </a:cxnLst>
            <a:rect l="l" t="t" r="r" b="b"/>
            <a:pathLst>
              <a:path w="2827466" h="717381">
                <a:moveTo>
                  <a:pt x="212841" y="0"/>
                </a:moveTo>
                <a:lnTo>
                  <a:pt x="2827466" y="717381"/>
                </a:lnTo>
                <a:lnTo>
                  <a:pt x="0" y="108418"/>
                </a:lnTo>
                <a:lnTo>
                  <a:pt x="212841"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2"/>
          <p:cNvSpPr/>
          <p:nvPr/>
        </p:nvSpPr>
        <p:spPr>
          <a:xfrm rot="20121383">
            <a:off x="1158051" y="4489209"/>
            <a:ext cx="3884816" cy="907491"/>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9496 w 3801157"/>
              <a:gd name="connsiteY0-38" fmla="*/ 0 h 984509"/>
              <a:gd name="connsiteX1-39" fmla="*/ 3801157 w 3801157"/>
              <a:gd name="connsiteY1-40" fmla="*/ 984509 h 984509"/>
              <a:gd name="connsiteX2-41" fmla="*/ 0 w 3801157"/>
              <a:gd name="connsiteY2-42" fmla="*/ 368805 h 984509"/>
              <a:gd name="connsiteX3-43" fmla="*/ 19496 w 3801157"/>
              <a:gd name="connsiteY3-44" fmla="*/ 0 h 984509"/>
              <a:gd name="connsiteX0-45" fmla="*/ 0 w 3884816"/>
              <a:gd name="connsiteY0-46" fmla="*/ 0 h 907491"/>
              <a:gd name="connsiteX1-47" fmla="*/ 3884816 w 3884816"/>
              <a:gd name="connsiteY1-48" fmla="*/ 907491 h 907491"/>
              <a:gd name="connsiteX2-49" fmla="*/ 83659 w 3884816"/>
              <a:gd name="connsiteY2-50" fmla="*/ 291787 h 907491"/>
              <a:gd name="connsiteX3-51" fmla="*/ 0 w 3884816"/>
              <a:gd name="connsiteY3-52" fmla="*/ 0 h 907491"/>
              <a:gd name="connsiteX0-53" fmla="*/ 0 w 3884816"/>
              <a:gd name="connsiteY0-54" fmla="*/ 0 h 907491"/>
              <a:gd name="connsiteX1-55" fmla="*/ 3884816 w 3884816"/>
              <a:gd name="connsiteY1-56" fmla="*/ 907491 h 907491"/>
              <a:gd name="connsiteX2-57" fmla="*/ 54105 w 3884816"/>
              <a:gd name="connsiteY2-58" fmla="*/ 233013 h 907491"/>
              <a:gd name="connsiteX3-59" fmla="*/ 0 w 3884816"/>
              <a:gd name="connsiteY3-60" fmla="*/ 0 h 907491"/>
            </a:gdLst>
            <a:ahLst/>
            <a:cxnLst>
              <a:cxn ang="0">
                <a:pos x="connsiteX0-1" y="connsiteY0-2"/>
              </a:cxn>
              <a:cxn ang="0">
                <a:pos x="connsiteX1-3" y="connsiteY1-4"/>
              </a:cxn>
              <a:cxn ang="0">
                <a:pos x="connsiteX2-5" y="connsiteY2-6"/>
              </a:cxn>
              <a:cxn ang="0">
                <a:pos x="connsiteX3-7" y="connsiteY3-8"/>
              </a:cxn>
            </a:cxnLst>
            <a:rect l="l" t="t" r="r" b="b"/>
            <a:pathLst>
              <a:path w="3884816" h="907491">
                <a:moveTo>
                  <a:pt x="0" y="0"/>
                </a:moveTo>
                <a:lnTo>
                  <a:pt x="3884816" y="907491"/>
                </a:lnTo>
                <a:lnTo>
                  <a:pt x="54105" y="233013"/>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2"/>
          <p:cNvSpPr/>
          <p:nvPr/>
        </p:nvSpPr>
        <p:spPr>
          <a:xfrm rot="2083323" flipH="1">
            <a:off x="6610020" y="4089456"/>
            <a:ext cx="2531528" cy="1073693"/>
          </a:xfrm>
          <a:custGeom>
            <a:avLst/>
            <a:gdLst>
              <a:gd name="connsiteX0" fmla="*/ 0 w 4608512"/>
              <a:gd name="connsiteY0" fmla="*/ 0 h 216024"/>
              <a:gd name="connsiteX1" fmla="*/ 4608512 w 4608512"/>
              <a:gd name="connsiteY1" fmla="*/ 0 h 216024"/>
              <a:gd name="connsiteX2" fmla="*/ 4608512 w 4608512"/>
              <a:gd name="connsiteY2" fmla="*/ 216024 h 216024"/>
              <a:gd name="connsiteX3" fmla="*/ 0 w 4608512"/>
              <a:gd name="connsiteY3" fmla="*/ 216024 h 216024"/>
              <a:gd name="connsiteX4" fmla="*/ 0 w 4608512"/>
              <a:gd name="connsiteY4" fmla="*/ 0 h 216024"/>
              <a:gd name="connsiteX0-1" fmla="*/ 29183 w 4608512"/>
              <a:gd name="connsiteY0-2" fmla="*/ 0 h 245207"/>
              <a:gd name="connsiteX1-3" fmla="*/ 4608512 w 4608512"/>
              <a:gd name="connsiteY1-4" fmla="*/ 29183 h 245207"/>
              <a:gd name="connsiteX2-5" fmla="*/ 4608512 w 4608512"/>
              <a:gd name="connsiteY2-6" fmla="*/ 245207 h 245207"/>
              <a:gd name="connsiteX3-7" fmla="*/ 0 w 4608512"/>
              <a:gd name="connsiteY3-8" fmla="*/ 245207 h 245207"/>
              <a:gd name="connsiteX4-9" fmla="*/ 29183 w 4608512"/>
              <a:gd name="connsiteY4-10" fmla="*/ 0 h 245207"/>
              <a:gd name="connsiteX0-11" fmla="*/ 116732 w 4696061"/>
              <a:gd name="connsiteY0-12" fmla="*/ 0 h 245207"/>
              <a:gd name="connsiteX1-13" fmla="*/ 4696061 w 4696061"/>
              <a:gd name="connsiteY1-14" fmla="*/ 29183 h 245207"/>
              <a:gd name="connsiteX2-15" fmla="*/ 4696061 w 4696061"/>
              <a:gd name="connsiteY2-16" fmla="*/ 245207 h 245207"/>
              <a:gd name="connsiteX3-17" fmla="*/ 0 w 4696061"/>
              <a:gd name="connsiteY3-18" fmla="*/ 211160 h 245207"/>
              <a:gd name="connsiteX4-19" fmla="*/ 116732 w 4696061"/>
              <a:gd name="connsiteY4-20" fmla="*/ 0 h 245207"/>
              <a:gd name="connsiteX0-21" fmla="*/ 116732 w 4696061"/>
              <a:gd name="connsiteY0-22" fmla="*/ 0 h 245207"/>
              <a:gd name="connsiteX1-23" fmla="*/ 4696061 w 4696061"/>
              <a:gd name="connsiteY1-24" fmla="*/ 245207 h 245207"/>
              <a:gd name="connsiteX2-25" fmla="*/ 0 w 4696061"/>
              <a:gd name="connsiteY2-26" fmla="*/ 211160 h 245207"/>
              <a:gd name="connsiteX3-27" fmla="*/ 116732 w 4696061"/>
              <a:gd name="connsiteY3-28" fmla="*/ 0 h 245207"/>
              <a:gd name="connsiteX0-29" fmla="*/ 116732 w 3898393"/>
              <a:gd name="connsiteY0-30" fmla="*/ 0 h 984509"/>
              <a:gd name="connsiteX1-31" fmla="*/ 3898393 w 3898393"/>
              <a:gd name="connsiteY1-32" fmla="*/ 984509 h 984509"/>
              <a:gd name="connsiteX2-33" fmla="*/ 0 w 3898393"/>
              <a:gd name="connsiteY2-34" fmla="*/ 211160 h 984509"/>
              <a:gd name="connsiteX3-35" fmla="*/ 116732 w 3898393"/>
              <a:gd name="connsiteY3-36" fmla="*/ 0 h 984509"/>
              <a:gd name="connsiteX0-37" fmla="*/ 1283768 w 3898393"/>
              <a:gd name="connsiteY0-38" fmla="*/ 55968 h 773349"/>
              <a:gd name="connsiteX1-39" fmla="*/ 3898393 w 3898393"/>
              <a:gd name="connsiteY1-40" fmla="*/ 773349 h 773349"/>
              <a:gd name="connsiteX2-41" fmla="*/ 0 w 3898393"/>
              <a:gd name="connsiteY2-42" fmla="*/ 0 h 773349"/>
              <a:gd name="connsiteX3-43" fmla="*/ 1283768 w 3898393"/>
              <a:gd name="connsiteY3-44" fmla="*/ 55968 h 773349"/>
              <a:gd name="connsiteX0-45" fmla="*/ 212841 w 2827466"/>
              <a:gd name="connsiteY0-46" fmla="*/ 0 h 717381"/>
              <a:gd name="connsiteX1-47" fmla="*/ 2827466 w 2827466"/>
              <a:gd name="connsiteY1-48" fmla="*/ 717381 h 717381"/>
              <a:gd name="connsiteX2-49" fmla="*/ 0 w 2827466"/>
              <a:gd name="connsiteY2-50" fmla="*/ 108418 h 717381"/>
              <a:gd name="connsiteX3-51" fmla="*/ 212841 w 2827466"/>
              <a:gd name="connsiteY3-52" fmla="*/ 0 h 717381"/>
              <a:gd name="connsiteX0-53" fmla="*/ 0 w 3321217"/>
              <a:gd name="connsiteY0-54" fmla="*/ 0 h 1108806"/>
              <a:gd name="connsiteX1-55" fmla="*/ 3321217 w 3321217"/>
              <a:gd name="connsiteY1-56" fmla="*/ 1108806 h 1108806"/>
              <a:gd name="connsiteX2-57" fmla="*/ 493751 w 3321217"/>
              <a:gd name="connsiteY2-58" fmla="*/ 499843 h 1108806"/>
              <a:gd name="connsiteX3-59" fmla="*/ 0 w 3321217"/>
              <a:gd name="connsiteY3-60" fmla="*/ 0 h 1108806"/>
              <a:gd name="connsiteX0-61" fmla="*/ 61782 w 3382999"/>
              <a:gd name="connsiteY0-62" fmla="*/ 0 h 1108806"/>
              <a:gd name="connsiteX1-63" fmla="*/ 3382999 w 3382999"/>
              <a:gd name="connsiteY1-64" fmla="*/ 1108806 h 1108806"/>
              <a:gd name="connsiteX2-65" fmla="*/ 0 w 3382999"/>
              <a:gd name="connsiteY2-66" fmla="*/ 161755 h 1108806"/>
              <a:gd name="connsiteX3-67" fmla="*/ 61782 w 3382999"/>
              <a:gd name="connsiteY3-68" fmla="*/ 0 h 1108806"/>
              <a:gd name="connsiteX0-69" fmla="*/ 129492 w 3382999"/>
              <a:gd name="connsiteY0-70" fmla="*/ 0 h 1073693"/>
              <a:gd name="connsiteX1-71" fmla="*/ 3382999 w 3382999"/>
              <a:gd name="connsiteY1-72" fmla="*/ 1073693 h 1073693"/>
              <a:gd name="connsiteX2-73" fmla="*/ 0 w 3382999"/>
              <a:gd name="connsiteY2-74" fmla="*/ 126642 h 1073693"/>
              <a:gd name="connsiteX3-75" fmla="*/ 129492 w 3382999"/>
              <a:gd name="connsiteY3-76" fmla="*/ 0 h 1073693"/>
            </a:gdLst>
            <a:ahLst/>
            <a:cxnLst>
              <a:cxn ang="0">
                <a:pos x="connsiteX0-1" y="connsiteY0-2"/>
              </a:cxn>
              <a:cxn ang="0">
                <a:pos x="connsiteX1-3" y="connsiteY1-4"/>
              </a:cxn>
              <a:cxn ang="0">
                <a:pos x="connsiteX2-5" y="connsiteY2-6"/>
              </a:cxn>
              <a:cxn ang="0">
                <a:pos x="connsiteX3-7" y="connsiteY3-8"/>
              </a:cxn>
            </a:cxnLst>
            <a:rect l="l" t="t" r="r" b="b"/>
            <a:pathLst>
              <a:path w="3382999" h="1073693">
                <a:moveTo>
                  <a:pt x="129492" y="0"/>
                </a:moveTo>
                <a:lnTo>
                  <a:pt x="3382999" y="1073693"/>
                </a:lnTo>
                <a:lnTo>
                  <a:pt x="0" y="126642"/>
                </a:lnTo>
                <a:lnTo>
                  <a:pt x="129492"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4081363" y="5358163"/>
            <a:ext cx="663125" cy="663125"/>
            <a:chOff x="8077071" y="845254"/>
            <a:chExt cx="2036801" cy="2036802"/>
          </a:xfrm>
        </p:grpSpPr>
        <p:sp>
          <p:nvSpPr>
            <p:cNvPr id="69" name="椭圆 68"/>
            <p:cNvSpPr/>
            <p:nvPr/>
          </p:nvSpPr>
          <p:spPr>
            <a:xfrm>
              <a:off x="8077071" y="845254"/>
              <a:ext cx="2036801"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Arial" panose="020B0604020202020204" pitchFamily="34" charset="0"/>
                <a:cs typeface="Arial" panose="020B0604020202020204" pitchFamily="34" charset="0"/>
              </a:endParaRPr>
            </a:p>
          </p:txBody>
        </p:sp>
      </p:grpSp>
      <p:grpSp>
        <p:nvGrpSpPr>
          <p:cNvPr id="71" name="组合 70"/>
          <p:cNvGrpSpPr/>
          <p:nvPr/>
        </p:nvGrpSpPr>
        <p:grpSpPr>
          <a:xfrm>
            <a:off x="4873451" y="5358163"/>
            <a:ext cx="663125" cy="663125"/>
            <a:chOff x="8125599" y="1434035"/>
            <a:chExt cx="2036802" cy="2036802"/>
          </a:xfrm>
        </p:grpSpPr>
        <p:sp>
          <p:nvSpPr>
            <p:cNvPr id="72" name="椭圆 71"/>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74" name="组合 73"/>
          <p:cNvGrpSpPr/>
          <p:nvPr/>
        </p:nvGrpSpPr>
        <p:grpSpPr>
          <a:xfrm>
            <a:off x="5726382" y="5358163"/>
            <a:ext cx="663125" cy="663125"/>
            <a:chOff x="8125599" y="1434035"/>
            <a:chExt cx="2036802" cy="2036802"/>
          </a:xfrm>
        </p:grpSpPr>
        <p:sp>
          <p:nvSpPr>
            <p:cNvPr id="76" name="椭圆 75"/>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78"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79"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80"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grpSp>
        <p:nvGrpSpPr>
          <p:cNvPr id="81" name="组合 80"/>
          <p:cNvGrpSpPr/>
          <p:nvPr/>
        </p:nvGrpSpPr>
        <p:grpSpPr>
          <a:xfrm>
            <a:off x="6544688" y="5358163"/>
            <a:ext cx="663125" cy="663125"/>
            <a:chOff x="8125599" y="1434035"/>
            <a:chExt cx="2036802" cy="2036802"/>
          </a:xfrm>
        </p:grpSpPr>
        <p:sp>
          <p:nvSpPr>
            <p:cNvPr id="82" name="椭圆 81"/>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84" name="组合 83"/>
          <p:cNvGrpSpPr/>
          <p:nvPr/>
        </p:nvGrpSpPr>
        <p:grpSpPr>
          <a:xfrm>
            <a:off x="7393731" y="5358163"/>
            <a:ext cx="663125" cy="663125"/>
            <a:chOff x="8125599" y="1434035"/>
            <a:chExt cx="2036802" cy="2036802"/>
          </a:xfrm>
        </p:grpSpPr>
        <p:sp>
          <p:nvSpPr>
            <p:cNvPr id="85" name="椭圆 84"/>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Arial" panose="020B0604020202020204" pitchFamily="34" charset="0"/>
                <a:cs typeface="Arial" panose="020B0604020202020204" pitchFamily="34" charset="0"/>
              </a:endParaRPr>
            </a:p>
          </p:txBody>
        </p:sp>
      </p:grpSp>
      <p:sp>
        <p:nvSpPr>
          <p:cNvPr id="137" name="TextBox 7"/>
          <p:cNvSpPr>
            <a:spLocks noChangeArrowheads="1"/>
          </p:cNvSpPr>
          <p:nvPr/>
        </p:nvSpPr>
        <p:spPr bwMode="auto">
          <a:xfrm>
            <a:off x="3901343" y="3165693"/>
            <a:ext cx="4392488"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2000" b="1" dirty="0">
                <a:latin typeface="微软雅黑" panose="020B0503020204020204" pitchFamily="34" charset="-122"/>
                <a:ea typeface="微软雅黑" panose="020B0503020204020204" pitchFamily="34" charset="-122"/>
                <a:sym typeface="微软雅黑" panose="020B0503020204020204" pitchFamily="34" charset="-122"/>
              </a:rPr>
              <a:t>基于</a:t>
            </a: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Attention</a:t>
            </a:r>
            <a:r>
              <a:rPr lang="zh-CN" altLang="en-US" sz="2000" b="1" dirty="0">
                <a:latin typeface="微软雅黑" panose="020B0503020204020204" pitchFamily="34" charset="-122"/>
                <a:ea typeface="微软雅黑" panose="020B0503020204020204" pitchFamily="34" charset="-122"/>
                <a:sym typeface="微软雅黑" panose="020B0503020204020204" pitchFamily="34" charset="-122"/>
              </a:rPr>
              <a:t>机制的</a:t>
            </a: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LSTM</a:t>
            </a:r>
            <a:r>
              <a:rPr lang="zh-CN" altLang="en-US" sz="2000" b="1" dirty="0">
                <a:latin typeface="微软雅黑" panose="020B0503020204020204" pitchFamily="34" charset="-122"/>
                <a:ea typeface="微软雅黑" panose="020B0503020204020204" pitchFamily="34" charset="-122"/>
                <a:sym typeface="微软雅黑" panose="020B0503020204020204" pitchFamily="34" charset="-122"/>
              </a:rPr>
              <a:t>语义模型安卓聊天机器人的实现</a:t>
            </a:r>
          </a:p>
        </p:txBody>
      </p:sp>
      <p:sp>
        <p:nvSpPr>
          <p:cNvPr id="138" name="矩形 3"/>
          <p:cNvSpPr>
            <a:spLocks noChangeArrowheads="1"/>
          </p:cNvSpPr>
          <p:nvPr/>
        </p:nvSpPr>
        <p:spPr bwMode="auto">
          <a:xfrm>
            <a:off x="4360824" y="4710091"/>
            <a:ext cx="1574776"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lgn="l">
              <a:spcBef>
                <a:spcPct val="0"/>
              </a:spcBef>
              <a:buFont typeface="Arial" panose="020B0604020202020204" pitchFamily="34" charset="0"/>
              <a:buNone/>
            </a:pPr>
            <a:r>
              <a:rPr lang="zh-CN" altLang="en-US" sz="1600" b="1" dirty="0">
                <a:latin typeface="微软雅黑" panose="020B0503020204020204" pitchFamily="34" charset="-122"/>
                <a:ea typeface="微软雅黑" panose="020B0503020204020204" pitchFamily="34" charset="-122"/>
                <a:cs typeface="Arial" panose="020B0604020202020204" pitchFamily="34" charset="0"/>
              </a:rPr>
              <a:t>答辩人：行习铭</a:t>
            </a:r>
            <a:endParaRPr lang="en-US" altLang="zh-CN" sz="1600" b="1"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39" name="矩形 3"/>
          <p:cNvSpPr>
            <a:spLocks noChangeArrowheads="1"/>
          </p:cNvSpPr>
          <p:nvPr/>
        </p:nvSpPr>
        <p:spPr bwMode="auto">
          <a:xfrm>
            <a:off x="6529705" y="4709795"/>
            <a:ext cx="1800130"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buFont typeface="Arial" panose="020B0604020202020204" pitchFamily="34" charset="0"/>
              <a:buNone/>
            </a:pPr>
            <a:r>
              <a:rPr lang="zh-CN" altLang="en-US" sz="1600" b="1" dirty="0">
                <a:latin typeface="微软雅黑" panose="020B0503020204020204" pitchFamily="34" charset="-122"/>
                <a:ea typeface="微软雅黑" panose="020B0503020204020204" pitchFamily="34" charset="-122"/>
                <a:cs typeface="Arial" panose="020B0604020202020204" pitchFamily="34" charset="0"/>
              </a:rPr>
              <a:t>指导老师：郭改慧</a:t>
            </a:r>
          </a:p>
        </p:txBody>
      </p:sp>
      <p:sp>
        <p:nvSpPr>
          <p:cNvPr id="140" name="TextBox 13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31" name="Picture 7" descr="学校图形徽标">
            <a:extLst>
              <a:ext uri="{FF2B5EF4-FFF2-40B4-BE49-F238E27FC236}">
                <a16:creationId xmlns:a16="http://schemas.microsoft.com/office/drawing/2014/main" id="{67CD4D1C-1BDC-489E-8D52-8F174F138EE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422621" y="141196"/>
            <a:ext cx="1425575" cy="143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2" name="Picture 8" descr="学校文字徽标">
            <a:extLst>
              <a:ext uri="{FF2B5EF4-FFF2-40B4-BE49-F238E27FC236}">
                <a16:creationId xmlns:a16="http://schemas.microsoft.com/office/drawing/2014/main" id="{466ECCFE-6D4A-4759-B66D-61C81E7DACA6}"/>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343039" y="1571165"/>
            <a:ext cx="3532187" cy="63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3" presetClass="entr" presetSubtype="16" fill="hold" grpId="0" nodeType="withEffect">
                                      <p:stCondLst>
                                        <p:cond delay="250"/>
                                      </p:stCondLst>
                                      <p:childTnLst>
                                        <p:set>
                                          <p:cBhvr>
                                            <p:cTn id="8" dur="1" fill="hold">
                                              <p:stCondLst>
                                                <p:cond delay="0"/>
                                              </p:stCondLst>
                                            </p:cTn>
                                            <p:tgtEl>
                                              <p:spTgt spid="65"/>
                                            </p:tgtEl>
                                            <p:attrNameLst>
                                              <p:attrName>style.visibility</p:attrName>
                                            </p:attrNameLst>
                                          </p:cBhvr>
                                          <p:to>
                                            <p:strVal val="visible"/>
                                          </p:to>
                                        </p:set>
                                        <p:anim calcmode="lin" valueType="num">
                                          <p:cBhvr>
                                            <p:cTn id="9" dur="500" fill="hold"/>
                                            <p:tgtEl>
                                              <p:spTgt spid="65"/>
                                            </p:tgtEl>
                                            <p:attrNameLst>
                                              <p:attrName>ppt_w</p:attrName>
                                            </p:attrNameLst>
                                          </p:cBhvr>
                                          <p:tavLst>
                                            <p:tav tm="0">
                                              <p:val>
                                                <p:fltVal val="0"/>
                                              </p:val>
                                            </p:tav>
                                            <p:tav tm="100000">
                                              <p:val>
                                                <p:strVal val="#ppt_w"/>
                                              </p:val>
                                            </p:tav>
                                          </p:tavLst>
                                        </p:anim>
                                        <p:anim calcmode="lin" valueType="num">
                                          <p:cBhvr>
                                            <p:cTn id="10" dur="500" fill="hold"/>
                                            <p:tgtEl>
                                              <p:spTgt spid="65"/>
                                            </p:tgtEl>
                                            <p:attrNameLst>
                                              <p:attrName>ppt_h</p:attrName>
                                            </p:attrNameLst>
                                          </p:cBhvr>
                                          <p:tavLst>
                                            <p:tav tm="0">
                                              <p:val>
                                                <p:fltVal val="0"/>
                                              </p:val>
                                            </p:tav>
                                            <p:tav tm="100000">
                                              <p:val>
                                                <p:strVal val="#ppt_h"/>
                                              </p:val>
                                            </p:tav>
                                          </p:tavLst>
                                        </p:anim>
                                        <p:animEffect transition="in" filter="fade">
                                          <p:cBhvr>
                                            <p:cTn id="11" dur="500"/>
                                            <p:tgtEl>
                                              <p:spTgt spid="65"/>
                                            </p:tgtEl>
                                          </p:cBhvr>
                                        </p:animEffect>
                                      </p:childTnLst>
                                    </p:cTn>
                                  </p:par>
                                  <p:par>
                                    <p:cTn id="12" presetID="53" presetClass="entr" presetSubtype="16" fill="hold" grpId="0" nodeType="withEffect">
                                      <p:stCondLst>
                                        <p:cond delay="250"/>
                                      </p:stCondLst>
                                      <p:childTnLst>
                                        <p:set>
                                          <p:cBhvr>
                                            <p:cTn id="13" dur="1" fill="hold">
                                              <p:stCondLst>
                                                <p:cond delay="0"/>
                                              </p:stCondLst>
                                            </p:cTn>
                                            <p:tgtEl>
                                              <p:spTgt spid="64"/>
                                            </p:tgtEl>
                                            <p:attrNameLst>
                                              <p:attrName>style.visibility</p:attrName>
                                            </p:attrNameLst>
                                          </p:cBhvr>
                                          <p:to>
                                            <p:strVal val="visible"/>
                                          </p:to>
                                        </p:set>
                                        <p:anim calcmode="lin" valueType="num">
                                          <p:cBhvr>
                                            <p:cTn id="14" dur="500" fill="hold"/>
                                            <p:tgtEl>
                                              <p:spTgt spid="64"/>
                                            </p:tgtEl>
                                            <p:attrNameLst>
                                              <p:attrName>ppt_w</p:attrName>
                                            </p:attrNameLst>
                                          </p:cBhvr>
                                          <p:tavLst>
                                            <p:tav tm="0">
                                              <p:val>
                                                <p:fltVal val="0"/>
                                              </p:val>
                                            </p:tav>
                                            <p:tav tm="100000">
                                              <p:val>
                                                <p:strVal val="#ppt_w"/>
                                              </p:val>
                                            </p:tav>
                                          </p:tavLst>
                                        </p:anim>
                                        <p:anim calcmode="lin" valueType="num">
                                          <p:cBhvr>
                                            <p:cTn id="15" dur="500" fill="hold"/>
                                            <p:tgtEl>
                                              <p:spTgt spid="64"/>
                                            </p:tgtEl>
                                            <p:attrNameLst>
                                              <p:attrName>ppt_h</p:attrName>
                                            </p:attrNameLst>
                                          </p:cBhvr>
                                          <p:tavLst>
                                            <p:tav tm="0">
                                              <p:val>
                                                <p:fltVal val="0"/>
                                              </p:val>
                                            </p:tav>
                                            <p:tav tm="100000">
                                              <p:val>
                                                <p:strVal val="#ppt_h"/>
                                              </p:val>
                                            </p:tav>
                                          </p:tavLst>
                                        </p:anim>
                                        <p:animEffect transition="in" filter="fade">
                                          <p:cBhvr>
                                            <p:cTn id="16" dur="500"/>
                                            <p:tgtEl>
                                              <p:spTgt spid="64"/>
                                            </p:tgtEl>
                                          </p:cBhvr>
                                        </p:animEffect>
                                      </p:childTnLst>
                                    </p:cTn>
                                  </p:par>
                                  <p:par>
                                    <p:cTn id="17" presetID="53" presetClass="entr" presetSubtype="16" fill="hold" grpId="0" nodeType="withEffect">
                                      <p:stCondLst>
                                        <p:cond delay="250"/>
                                      </p:stCondLst>
                                      <p:childTnLst>
                                        <p:set>
                                          <p:cBhvr>
                                            <p:cTn id="18" dur="1" fill="hold">
                                              <p:stCondLst>
                                                <p:cond delay="0"/>
                                              </p:stCondLst>
                                            </p:cTn>
                                            <p:tgtEl>
                                              <p:spTgt spid="61"/>
                                            </p:tgtEl>
                                            <p:attrNameLst>
                                              <p:attrName>style.visibility</p:attrName>
                                            </p:attrNameLst>
                                          </p:cBhvr>
                                          <p:to>
                                            <p:strVal val="visible"/>
                                          </p:to>
                                        </p:set>
                                        <p:anim calcmode="lin" valueType="num">
                                          <p:cBhvr>
                                            <p:cTn id="19" dur="500" fill="hold"/>
                                            <p:tgtEl>
                                              <p:spTgt spid="61"/>
                                            </p:tgtEl>
                                            <p:attrNameLst>
                                              <p:attrName>ppt_w</p:attrName>
                                            </p:attrNameLst>
                                          </p:cBhvr>
                                          <p:tavLst>
                                            <p:tav tm="0">
                                              <p:val>
                                                <p:fltVal val="0"/>
                                              </p:val>
                                            </p:tav>
                                            <p:tav tm="100000">
                                              <p:val>
                                                <p:strVal val="#ppt_w"/>
                                              </p:val>
                                            </p:tav>
                                          </p:tavLst>
                                        </p:anim>
                                        <p:anim calcmode="lin" valueType="num">
                                          <p:cBhvr>
                                            <p:cTn id="20" dur="500" fill="hold"/>
                                            <p:tgtEl>
                                              <p:spTgt spid="61"/>
                                            </p:tgtEl>
                                            <p:attrNameLst>
                                              <p:attrName>ppt_h</p:attrName>
                                            </p:attrNameLst>
                                          </p:cBhvr>
                                          <p:tavLst>
                                            <p:tav tm="0">
                                              <p:val>
                                                <p:fltVal val="0"/>
                                              </p:val>
                                            </p:tav>
                                            <p:tav tm="100000">
                                              <p:val>
                                                <p:strVal val="#ppt_h"/>
                                              </p:val>
                                            </p:tav>
                                          </p:tavLst>
                                        </p:anim>
                                        <p:animEffect transition="in" filter="fade">
                                          <p:cBhvr>
                                            <p:cTn id="21" dur="500"/>
                                            <p:tgtEl>
                                              <p:spTgt spid="61"/>
                                            </p:tgtEl>
                                          </p:cBhvr>
                                        </p:animEffect>
                                      </p:childTnLst>
                                    </p:cTn>
                                  </p:par>
                                  <p:par>
                                    <p:cTn id="22" presetID="53" presetClass="entr" presetSubtype="16" fill="hold" grpId="0" nodeType="withEffect">
                                      <p:stCondLst>
                                        <p:cond delay="250"/>
                                      </p:stCondLst>
                                      <p:childTnLst>
                                        <p:set>
                                          <p:cBhvr>
                                            <p:cTn id="23" dur="1" fill="hold">
                                              <p:stCondLst>
                                                <p:cond delay="0"/>
                                              </p:stCondLst>
                                            </p:cTn>
                                            <p:tgtEl>
                                              <p:spTgt spid="63"/>
                                            </p:tgtEl>
                                            <p:attrNameLst>
                                              <p:attrName>style.visibility</p:attrName>
                                            </p:attrNameLst>
                                          </p:cBhvr>
                                          <p:to>
                                            <p:strVal val="visible"/>
                                          </p:to>
                                        </p:set>
                                        <p:anim calcmode="lin" valueType="num">
                                          <p:cBhvr>
                                            <p:cTn id="24" dur="500" fill="hold"/>
                                            <p:tgtEl>
                                              <p:spTgt spid="63"/>
                                            </p:tgtEl>
                                            <p:attrNameLst>
                                              <p:attrName>ppt_w</p:attrName>
                                            </p:attrNameLst>
                                          </p:cBhvr>
                                          <p:tavLst>
                                            <p:tav tm="0">
                                              <p:val>
                                                <p:fltVal val="0"/>
                                              </p:val>
                                            </p:tav>
                                            <p:tav tm="100000">
                                              <p:val>
                                                <p:strVal val="#ppt_w"/>
                                              </p:val>
                                            </p:tav>
                                          </p:tavLst>
                                        </p:anim>
                                        <p:anim calcmode="lin" valueType="num">
                                          <p:cBhvr>
                                            <p:cTn id="25" dur="500" fill="hold"/>
                                            <p:tgtEl>
                                              <p:spTgt spid="63"/>
                                            </p:tgtEl>
                                            <p:attrNameLst>
                                              <p:attrName>ppt_h</p:attrName>
                                            </p:attrNameLst>
                                          </p:cBhvr>
                                          <p:tavLst>
                                            <p:tav tm="0">
                                              <p:val>
                                                <p:fltVal val="0"/>
                                              </p:val>
                                            </p:tav>
                                            <p:tav tm="100000">
                                              <p:val>
                                                <p:strVal val="#ppt_h"/>
                                              </p:val>
                                            </p:tav>
                                          </p:tavLst>
                                        </p:anim>
                                        <p:animEffect transition="in" filter="fade">
                                          <p:cBhvr>
                                            <p:cTn id="26" dur="500"/>
                                            <p:tgtEl>
                                              <p:spTgt spid="63"/>
                                            </p:tgtEl>
                                          </p:cBhvr>
                                        </p:animEffect>
                                      </p:childTnLst>
                                    </p:cTn>
                                  </p:par>
                                  <p:par>
                                    <p:cTn id="27" presetID="53" presetClass="entr" presetSubtype="16" fill="hold" grpId="0" nodeType="withEffect">
                                      <p:stCondLst>
                                        <p:cond delay="250"/>
                                      </p:stCondLst>
                                      <p:childTnLst>
                                        <p:set>
                                          <p:cBhvr>
                                            <p:cTn id="28" dur="1" fill="hold">
                                              <p:stCondLst>
                                                <p:cond delay="0"/>
                                              </p:stCondLst>
                                            </p:cTn>
                                            <p:tgtEl>
                                              <p:spTgt spid="66"/>
                                            </p:tgtEl>
                                            <p:attrNameLst>
                                              <p:attrName>style.visibility</p:attrName>
                                            </p:attrNameLst>
                                          </p:cBhvr>
                                          <p:to>
                                            <p:strVal val="visible"/>
                                          </p:to>
                                        </p:set>
                                        <p:anim calcmode="lin" valueType="num">
                                          <p:cBhvr>
                                            <p:cTn id="29" dur="500" fill="hold"/>
                                            <p:tgtEl>
                                              <p:spTgt spid="66"/>
                                            </p:tgtEl>
                                            <p:attrNameLst>
                                              <p:attrName>ppt_w</p:attrName>
                                            </p:attrNameLst>
                                          </p:cBhvr>
                                          <p:tavLst>
                                            <p:tav tm="0">
                                              <p:val>
                                                <p:fltVal val="0"/>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animEffect transition="in" filter="fade">
                                          <p:cBhvr>
                                            <p:cTn id="31" dur="500"/>
                                            <p:tgtEl>
                                              <p:spTgt spid="66"/>
                                            </p:tgtEl>
                                          </p:cBhvr>
                                        </p:animEffect>
                                      </p:childTnLst>
                                    </p:cTn>
                                  </p:par>
                                  <p:par>
                                    <p:cTn id="32" presetID="53" presetClass="entr" presetSubtype="16" fill="hold" grpId="0" nodeType="withEffect">
                                      <p:stCondLst>
                                        <p:cond delay="250"/>
                                      </p:stCondLst>
                                      <p:childTnLst>
                                        <p:set>
                                          <p:cBhvr>
                                            <p:cTn id="33" dur="1" fill="hold">
                                              <p:stCondLst>
                                                <p:cond delay="0"/>
                                              </p:stCondLst>
                                            </p:cTn>
                                            <p:tgtEl>
                                              <p:spTgt spid="67"/>
                                            </p:tgtEl>
                                            <p:attrNameLst>
                                              <p:attrName>style.visibility</p:attrName>
                                            </p:attrNameLst>
                                          </p:cBhvr>
                                          <p:to>
                                            <p:strVal val="visible"/>
                                          </p:to>
                                        </p:set>
                                        <p:anim calcmode="lin" valueType="num">
                                          <p:cBhvr>
                                            <p:cTn id="34" dur="500" fill="hold"/>
                                            <p:tgtEl>
                                              <p:spTgt spid="67"/>
                                            </p:tgtEl>
                                            <p:attrNameLst>
                                              <p:attrName>ppt_w</p:attrName>
                                            </p:attrNameLst>
                                          </p:cBhvr>
                                          <p:tavLst>
                                            <p:tav tm="0">
                                              <p:val>
                                                <p:fltVal val="0"/>
                                              </p:val>
                                            </p:tav>
                                            <p:tav tm="100000">
                                              <p:val>
                                                <p:strVal val="#ppt_w"/>
                                              </p:val>
                                            </p:tav>
                                          </p:tavLst>
                                        </p:anim>
                                        <p:anim calcmode="lin" valueType="num">
                                          <p:cBhvr>
                                            <p:cTn id="35" dur="500" fill="hold"/>
                                            <p:tgtEl>
                                              <p:spTgt spid="67"/>
                                            </p:tgtEl>
                                            <p:attrNameLst>
                                              <p:attrName>ppt_h</p:attrName>
                                            </p:attrNameLst>
                                          </p:cBhvr>
                                          <p:tavLst>
                                            <p:tav tm="0">
                                              <p:val>
                                                <p:fltVal val="0"/>
                                              </p:val>
                                            </p:tav>
                                            <p:tav tm="100000">
                                              <p:val>
                                                <p:strVal val="#ppt_h"/>
                                              </p:val>
                                            </p:tav>
                                          </p:tavLst>
                                        </p:anim>
                                        <p:animEffect transition="in" filter="fade">
                                          <p:cBhvr>
                                            <p:cTn id="36" dur="500"/>
                                            <p:tgtEl>
                                              <p:spTgt spid="67"/>
                                            </p:tgtEl>
                                          </p:cBhvr>
                                        </p:animEffect>
                                      </p:childTnLst>
                                    </p:cTn>
                                  </p:par>
                                  <p:par>
                                    <p:cTn id="37" presetID="22" presetClass="entr" presetSubtype="8" fill="hold" grpId="0" nodeType="withEffect">
                                      <p:stCondLst>
                                        <p:cond delay="1500"/>
                                      </p:stCondLst>
                                      <p:childTnLst>
                                        <p:set>
                                          <p:cBhvr>
                                            <p:cTn id="38" dur="1" fill="hold">
                                              <p:stCondLst>
                                                <p:cond delay="0"/>
                                              </p:stCondLst>
                                            </p:cTn>
                                            <p:tgtEl>
                                              <p:spTgt spid="137"/>
                                            </p:tgtEl>
                                            <p:attrNameLst>
                                              <p:attrName>style.visibility</p:attrName>
                                            </p:attrNameLst>
                                          </p:cBhvr>
                                          <p:to>
                                            <p:strVal val="visible"/>
                                          </p:to>
                                        </p:set>
                                        <p:animEffect transition="in" filter="wipe(left)">
                                          <p:cBhvr>
                                            <p:cTn id="39" dur="800"/>
                                            <p:tgtEl>
                                              <p:spTgt spid="137"/>
                                            </p:tgtEl>
                                          </p:cBhvr>
                                        </p:animEffect>
                                      </p:childTnLst>
                                    </p:cTn>
                                  </p:par>
                                </p:childTnLst>
                              </p:cTn>
                            </p:par>
                            <p:par>
                              <p:cTn id="40" fill="hold">
                                <p:stCondLst>
                                  <p:cond delay="2300"/>
                                </p:stCondLst>
                                <p:childTnLst>
                                  <p:par>
                                    <p:cTn id="41" presetID="22" presetClass="entr" presetSubtype="8" fill="hold" grpId="0" nodeType="afterEffect">
                                      <p:stCondLst>
                                        <p:cond delay="0"/>
                                      </p:stCondLst>
                                      <p:childTnLst>
                                        <p:set>
                                          <p:cBhvr>
                                            <p:cTn id="42" dur="1" fill="hold">
                                              <p:stCondLst>
                                                <p:cond delay="0"/>
                                              </p:stCondLst>
                                            </p:cTn>
                                            <p:tgtEl>
                                              <p:spTgt spid="138"/>
                                            </p:tgtEl>
                                            <p:attrNameLst>
                                              <p:attrName>style.visibility</p:attrName>
                                            </p:attrNameLst>
                                          </p:cBhvr>
                                          <p:to>
                                            <p:strVal val="visible"/>
                                          </p:to>
                                        </p:set>
                                        <p:animEffect transition="in" filter="wipe(left)">
                                          <p:cBhvr>
                                            <p:cTn id="43" dur="500"/>
                                            <p:tgtEl>
                                              <p:spTgt spid="138"/>
                                            </p:tgtEl>
                                          </p:cBhvr>
                                        </p:animEffect>
                                      </p:childTnLst>
                                    </p:cTn>
                                  </p:par>
                                </p:childTnLst>
                              </p:cTn>
                            </p:par>
                            <p:par>
                              <p:cTn id="44" fill="hold">
                                <p:stCondLst>
                                  <p:cond delay="2800"/>
                                </p:stCondLst>
                                <p:childTnLst>
                                  <p:par>
                                    <p:cTn id="45" presetID="22" presetClass="entr" presetSubtype="8" fill="hold" grpId="0" nodeType="afterEffect">
                                      <p:stCondLst>
                                        <p:cond delay="0"/>
                                      </p:stCondLst>
                                      <p:childTnLst>
                                        <p:set>
                                          <p:cBhvr>
                                            <p:cTn id="46" dur="1" fill="hold">
                                              <p:stCondLst>
                                                <p:cond delay="0"/>
                                              </p:stCondLst>
                                            </p:cTn>
                                            <p:tgtEl>
                                              <p:spTgt spid="139"/>
                                            </p:tgtEl>
                                            <p:attrNameLst>
                                              <p:attrName>style.visibility</p:attrName>
                                            </p:attrNameLst>
                                          </p:cBhvr>
                                          <p:to>
                                            <p:strVal val="visible"/>
                                          </p:to>
                                        </p:set>
                                        <p:animEffect transition="in" filter="wipe(left)">
                                          <p:cBhvr>
                                            <p:cTn id="47" dur="500"/>
                                            <p:tgtEl>
                                              <p:spTgt spid="139"/>
                                            </p:tgtEl>
                                          </p:cBhvr>
                                        </p:animEffect>
                                      </p:childTnLst>
                                    </p:cTn>
                                  </p:par>
                                </p:childTnLst>
                              </p:cTn>
                            </p:par>
                            <p:par>
                              <p:cTn id="48" fill="hold">
                                <p:stCondLst>
                                  <p:cond delay="3300"/>
                                </p:stCondLst>
                                <p:childTnLst>
                                  <p:par>
                                    <p:cTn id="49" presetID="2" presetClass="entr" presetSubtype="1" fill="hold" nodeType="afterEffect" p14:presetBounceEnd="53000">
                                      <p:stCondLst>
                                        <p:cond delay="0"/>
                                      </p:stCondLst>
                                      <p:childTnLst>
                                        <p:set>
                                          <p:cBhvr>
                                            <p:cTn id="50" dur="1" fill="hold">
                                              <p:stCondLst>
                                                <p:cond delay="0"/>
                                              </p:stCondLst>
                                            </p:cTn>
                                            <p:tgtEl>
                                              <p:spTgt spid="68"/>
                                            </p:tgtEl>
                                            <p:attrNameLst>
                                              <p:attrName>style.visibility</p:attrName>
                                            </p:attrNameLst>
                                          </p:cBhvr>
                                          <p:to>
                                            <p:strVal val="visible"/>
                                          </p:to>
                                        </p:set>
                                        <p:anim calcmode="lin" valueType="num" p14:bounceEnd="53000">
                                          <p:cBhvr additive="base">
                                            <p:cTn id="51" dur="750" fill="hold"/>
                                            <p:tgtEl>
                                              <p:spTgt spid="68"/>
                                            </p:tgtEl>
                                            <p:attrNameLst>
                                              <p:attrName>ppt_x</p:attrName>
                                            </p:attrNameLst>
                                          </p:cBhvr>
                                          <p:tavLst>
                                            <p:tav tm="0">
                                              <p:val>
                                                <p:strVal val="#ppt_x"/>
                                              </p:val>
                                            </p:tav>
                                            <p:tav tm="100000">
                                              <p:val>
                                                <p:strVal val="#ppt_x"/>
                                              </p:val>
                                            </p:tav>
                                          </p:tavLst>
                                        </p:anim>
                                        <p:anim calcmode="lin" valueType="num" p14:bounceEnd="53000">
                                          <p:cBhvr additive="base">
                                            <p:cTn id="52" dur="750" fill="hold"/>
                                            <p:tgtEl>
                                              <p:spTgt spid="68"/>
                                            </p:tgtEl>
                                            <p:attrNameLst>
                                              <p:attrName>ppt_y</p:attrName>
                                            </p:attrNameLst>
                                          </p:cBhvr>
                                          <p:tavLst>
                                            <p:tav tm="0">
                                              <p:val>
                                                <p:strVal val="0-#ppt_h/2"/>
                                              </p:val>
                                            </p:tav>
                                            <p:tav tm="100000">
                                              <p:val>
                                                <p:strVal val="#ppt_y"/>
                                              </p:val>
                                            </p:tav>
                                          </p:tavLst>
                                        </p:anim>
                                      </p:childTnLst>
                                    </p:cTn>
                                  </p:par>
                                </p:childTnLst>
                              </p:cTn>
                            </p:par>
                            <p:par>
                              <p:cTn id="53" fill="hold">
                                <p:stCondLst>
                                  <p:cond delay="4050"/>
                                </p:stCondLst>
                                <p:childTnLst>
                                  <p:par>
                                    <p:cTn id="54" presetID="2" presetClass="entr" presetSubtype="1" fill="hold" nodeType="afterEffect" p14:presetBounceEnd="53000">
                                      <p:stCondLst>
                                        <p:cond delay="0"/>
                                      </p:stCondLst>
                                      <p:childTnLst>
                                        <p:set>
                                          <p:cBhvr>
                                            <p:cTn id="55" dur="1" fill="hold">
                                              <p:stCondLst>
                                                <p:cond delay="0"/>
                                              </p:stCondLst>
                                            </p:cTn>
                                            <p:tgtEl>
                                              <p:spTgt spid="71"/>
                                            </p:tgtEl>
                                            <p:attrNameLst>
                                              <p:attrName>style.visibility</p:attrName>
                                            </p:attrNameLst>
                                          </p:cBhvr>
                                          <p:to>
                                            <p:strVal val="visible"/>
                                          </p:to>
                                        </p:set>
                                        <p:anim calcmode="lin" valueType="num" p14:bounceEnd="53000">
                                          <p:cBhvr additive="base">
                                            <p:cTn id="56" dur="750" fill="hold"/>
                                            <p:tgtEl>
                                              <p:spTgt spid="71"/>
                                            </p:tgtEl>
                                            <p:attrNameLst>
                                              <p:attrName>ppt_x</p:attrName>
                                            </p:attrNameLst>
                                          </p:cBhvr>
                                          <p:tavLst>
                                            <p:tav tm="0">
                                              <p:val>
                                                <p:strVal val="#ppt_x"/>
                                              </p:val>
                                            </p:tav>
                                            <p:tav tm="100000">
                                              <p:val>
                                                <p:strVal val="#ppt_x"/>
                                              </p:val>
                                            </p:tav>
                                          </p:tavLst>
                                        </p:anim>
                                        <p:anim calcmode="lin" valueType="num" p14:bounceEnd="53000">
                                          <p:cBhvr additive="base">
                                            <p:cTn id="57" dur="750" fill="hold"/>
                                            <p:tgtEl>
                                              <p:spTgt spid="71"/>
                                            </p:tgtEl>
                                            <p:attrNameLst>
                                              <p:attrName>ppt_y</p:attrName>
                                            </p:attrNameLst>
                                          </p:cBhvr>
                                          <p:tavLst>
                                            <p:tav tm="0">
                                              <p:val>
                                                <p:strVal val="0-#ppt_h/2"/>
                                              </p:val>
                                            </p:tav>
                                            <p:tav tm="100000">
                                              <p:val>
                                                <p:strVal val="#ppt_y"/>
                                              </p:val>
                                            </p:tav>
                                          </p:tavLst>
                                        </p:anim>
                                      </p:childTnLst>
                                    </p:cTn>
                                  </p:par>
                                </p:childTnLst>
                              </p:cTn>
                            </p:par>
                            <p:par>
                              <p:cTn id="58" fill="hold">
                                <p:stCondLst>
                                  <p:cond delay="4800"/>
                                </p:stCondLst>
                                <p:childTnLst>
                                  <p:par>
                                    <p:cTn id="59" presetID="2" presetClass="entr" presetSubtype="1" fill="hold" nodeType="afterEffect" p14:presetBounceEnd="53000">
                                      <p:stCondLst>
                                        <p:cond delay="0"/>
                                      </p:stCondLst>
                                      <p:childTnLst>
                                        <p:set>
                                          <p:cBhvr>
                                            <p:cTn id="60" dur="1" fill="hold">
                                              <p:stCondLst>
                                                <p:cond delay="0"/>
                                              </p:stCondLst>
                                            </p:cTn>
                                            <p:tgtEl>
                                              <p:spTgt spid="74"/>
                                            </p:tgtEl>
                                            <p:attrNameLst>
                                              <p:attrName>style.visibility</p:attrName>
                                            </p:attrNameLst>
                                          </p:cBhvr>
                                          <p:to>
                                            <p:strVal val="visible"/>
                                          </p:to>
                                        </p:set>
                                        <p:anim calcmode="lin" valueType="num" p14:bounceEnd="53000">
                                          <p:cBhvr additive="base">
                                            <p:cTn id="61" dur="750" fill="hold"/>
                                            <p:tgtEl>
                                              <p:spTgt spid="74"/>
                                            </p:tgtEl>
                                            <p:attrNameLst>
                                              <p:attrName>ppt_x</p:attrName>
                                            </p:attrNameLst>
                                          </p:cBhvr>
                                          <p:tavLst>
                                            <p:tav tm="0">
                                              <p:val>
                                                <p:strVal val="#ppt_x"/>
                                              </p:val>
                                            </p:tav>
                                            <p:tav tm="100000">
                                              <p:val>
                                                <p:strVal val="#ppt_x"/>
                                              </p:val>
                                            </p:tav>
                                          </p:tavLst>
                                        </p:anim>
                                        <p:anim calcmode="lin" valueType="num" p14:bounceEnd="53000">
                                          <p:cBhvr additive="base">
                                            <p:cTn id="62" dur="750" fill="hold"/>
                                            <p:tgtEl>
                                              <p:spTgt spid="74"/>
                                            </p:tgtEl>
                                            <p:attrNameLst>
                                              <p:attrName>ppt_y</p:attrName>
                                            </p:attrNameLst>
                                          </p:cBhvr>
                                          <p:tavLst>
                                            <p:tav tm="0">
                                              <p:val>
                                                <p:strVal val="0-#ppt_h/2"/>
                                              </p:val>
                                            </p:tav>
                                            <p:tav tm="100000">
                                              <p:val>
                                                <p:strVal val="#ppt_y"/>
                                              </p:val>
                                            </p:tav>
                                          </p:tavLst>
                                        </p:anim>
                                      </p:childTnLst>
                                    </p:cTn>
                                  </p:par>
                                </p:childTnLst>
                              </p:cTn>
                            </p:par>
                            <p:par>
                              <p:cTn id="63" fill="hold">
                                <p:stCondLst>
                                  <p:cond delay="5550"/>
                                </p:stCondLst>
                                <p:childTnLst>
                                  <p:par>
                                    <p:cTn id="64" presetID="2" presetClass="entr" presetSubtype="1" fill="hold" nodeType="afterEffect" p14:presetBounceEnd="53000">
                                      <p:stCondLst>
                                        <p:cond delay="0"/>
                                      </p:stCondLst>
                                      <p:childTnLst>
                                        <p:set>
                                          <p:cBhvr>
                                            <p:cTn id="65" dur="1" fill="hold">
                                              <p:stCondLst>
                                                <p:cond delay="0"/>
                                              </p:stCondLst>
                                            </p:cTn>
                                            <p:tgtEl>
                                              <p:spTgt spid="81"/>
                                            </p:tgtEl>
                                            <p:attrNameLst>
                                              <p:attrName>style.visibility</p:attrName>
                                            </p:attrNameLst>
                                          </p:cBhvr>
                                          <p:to>
                                            <p:strVal val="visible"/>
                                          </p:to>
                                        </p:set>
                                        <p:anim calcmode="lin" valueType="num" p14:bounceEnd="53000">
                                          <p:cBhvr additive="base">
                                            <p:cTn id="66" dur="750" fill="hold"/>
                                            <p:tgtEl>
                                              <p:spTgt spid="81"/>
                                            </p:tgtEl>
                                            <p:attrNameLst>
                                              <p:attrName>ppt_x</p:attrName>
                                            </p:attrNameLst>
                                          </p:cBhvr>
                                          <p:tavLst>
                                            <p:tav tm="0">
                                              <p:val>
                                                <p:strVal val="#ppt_x"/>
                                              </p:val>
                                            </p:tav>
                                            <p:tav tm="100000">
                                              <p:val>
                                                <p:strVal val="#ppt_x"/>
                                              </p:val>
                                            </p:tav>
                                          </p:tavLst>
                                        </p:anim>
                                        <p:anim calcmode="lin" valueType="num" p14:bounceEnd="53000">
                                          <p:cBhvr additive="base">
                                            <p:cTn id="67" dur="750" fill="hold"/>
                                            <p:tgtEl>
                                              <p:spTgt spid="81"/>
                                            </p:tgtEl>
                                            <p:attrNameLst>
                                              <p:attrName>ppt_y</p:attrName>
                                            </p:attrNameLst>
                                          </p:cBhvr>
                                          <p:tavLst>
                                            <p:tav tm="0">
                                              <p:val>
                                                <p:strVal val="0-#ppt_h/2"/>
                                              </p:val>
                                            </p:tav>
                                            <p:tav tm="100000">
                                              <p:val>
                                                <p:strVal val="#ppt_y"/>
                                              </p:val>
                                            </p:tav>
                                          </p:tavLst>
                                        </p:anim>
                                      </p:childTnLst>
                                    </p:cTn>
                                  </p:par>
                                </p:childTnLst>
                              </p:cTn>
                            </p:par>
                            <p:par>
                              <p:cTn id="68" fill="hold">
                                <p:stCondLst>
                                  <p:cond delay="6300"/>
                                </p:stCondLst>
                                <p:childTnLst>
                                  <p:par>
                                    <p:cTn id="69" presetID="2" presetClass="entr" presetSubtype="1" fill="hold" nodeType="afterEffect" p14:presetBounceEnd="53000">
                                      <p:stCondLst>
                                        <p:cond delay="0"/>
                                      </p:stCondLst>
                                      <p:childTnLst>
                                        <p:set>
                                          <p:cBhvr>
                                            <p:cTn id="70" dur="1" fill="hold">
                                              <p:stCondLst>
                                                <p:cond delay="0"/>
                                              </p:stCondLst>
                                            </p:cTn>
                                            <p:tgtEl>
                                              <p:spTgt spid="84"/>
                                            </p:tgtEl>
                                            <p:attrNameLst>
                                              <p:attrName>style.visibility</p:attrName>
                                            </p:attrNameLst>
                                          </p:cBhvr>
                                          <p:to>
                                            <p:strVal val="visible"/>
                                          </p:to>
                                        </p:set>
                                        <p:anim calcmode="lin" valueType="num" p14:bounceEnd="53000">
                                          <p:cBhvr additive="base">
                                            <p:cTn id="71" dur="750" fill="hold"/>
                                            <p:tgtEl>
                                              <p:spTgt spid="84"/>
                                            </p:tgtEl>
                                            <p:attrNameLst>
                                              <p:attrName>ppt_x</p:attrName>
                                            </p:attrNameLst>
                                          </p:cBhvr>
                                          <p:tavLst>
                                            <p:tav tm="0">
                                              <p:val>
                                                <p:strVal val="#ppt_x"/>
                                              </p:val>
                                            </p:tav>
                                            <p:tav tm="100000">
                                              <p:val>
                                                <p:strVal val="#ppt_x"/>
                                              </p:val>
                                            </p:tav>
                                          </p:tavLst>
                                        </p:anim>
                                        <p:anim calcmode="lin" valueType="num" p14:bounceEnd="53000">
                                          <p:cBhvr additive="base">
                                            <p:cTn id="72" dur="750" fill="hold"/>
                                            <p:tgtEl>
                                              <p:spTgt spid="84"/>
                                            </p:tgtEl>
                                            <p:attrNameLst>
                                              <p:attrName>ppt_y</p:attrName>
                                            </p:attrNameLst>
                                          </p:cBhvr>
                                          <p:tavLst>
                                            <p:tav tm="0">
                                              <p:val>
                                                <p:strVal val="0-#ppt_h/2"/>
                                              </p:val>
                                            </p:tav>
                                            <p:tav tm="100000">
                                              <p:val>
                                                <p:strVal val="#ppt_y"/>
                                              </p:val>
                                            </p:tav>
                                          </p:tavLst>
                                        </p:anim>
                                      </p:childTnLst>
                                    </p:cTn>
                                  </p:par>
                                </p:childTnLst>
                              </p:cTn>
                            </p:par>
                            <p:par>
                              <p:cTn id="73" fill="hold">
                                <p:stCondLst>
                                  <p:cond delay="7050"/>
                                </p:stCondLst>
                                <p:childTnLst>
                                  <p:par>
                                    <p:cTn id="74" presetID="10" presetClass="entr" presetSubtype="0" fill="hold" grpId="0" nodeType="afterEffect">
                                      <p:stCondLst>
                                        <p:cond delay="0"/>
                                      </p:stCondLst>
                                      <p:childTnLst>
                                        <p:set>
                                          <p:cBhvr>
                                            <p:cTn id="75" dur="1" fill="hold">
                                              <p:stCondLst>
                                                <p:cond delay="0"/>
                                              </p:stCondLst>
                                            </p:cTn>
                                            <p:tgtEl>
                                              <p:spTgt spid="140"/>
                                            </p:tgtEl>
                                            <p:attrNameLst>
                                              <p:attrName>style.visibility</p:attrName>
                                            </p:attrNameLst>
                                          </p:cBhvr>
                                          <p:to>
                                            <p:strVal val="visible"/>
                                          </p:to>
                                        </p:set>
                                        <p:animEffect transition="in" filter="fade">
                                          <p:cBhvr>
                                            <p:cTn id="76"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7" repeatCount="indefinite" fill="remove" display="0">
                      <p:stCondLst>
                        <p:cond delay="indefinite"/>
                      </p:stCondLst>
                      <p:endCondLst>
                        <p:cond evt="onStopAudio" delay="0">
                          <p:tgtEl>
                            <p:sldTgt/>
                          </p:tgtEl>
                        </p:cond>
                      </p:endCondLst>
                    </p:cTn>
                    <p:tgtEl>
                      <p:spTgt spid="6"/>
                    </p:tgtEl>
                  </p:cMediaNode>
                </p:audio>
              </p:childTnLst>
            </p:cTn>
          </p:par>
        </p:tnLst>
        <p:bldLst>
          <p:bldP spid="61" grpId="0" animBg="1"/>
          <p:bldP spid="63" grpId="0" animBg="1"/>
          <p:bldP spid="64" grpId="0" animBg="1"/>
          <p:bldP spid="65" grpId="0" animBg="1"/>
          <p:bldP spid="66" grpId="0" animBg="1"/>
          <p:bldP spid="67" grpId="0" animBg="1"/>
          <p:bldP spid="137" grpId="0"/>
          <p:bldP spid="138" grpId="0"/>
          <p:bldP spid="139" grpId="0"/>
          <p:bldP spid="14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3" presetClass="entr" presetSubtype="16" fill="hold" grpId="0" nodeType="withEffect">
                                      <p:stCondLst>
                                        <p:cond delay="250"/>
                                      </p:stCondLst>
                                      <p:childTnLst>
                                        <p:set>
                                          <p:cBhvr>
                                            <p:cTn id="8" dur="1" fill="hold">
                                              <p:stCondLst>
                                                <p:cond delay="0"/>
                                              </p:stCondLst>
                                            </p:cTn>
                                            <p:tgtEl>
                                              <p:spTgt spid="65"/>
                                            </p:tgtEl>
                                            <p:attrNameLst>
                                              <p:attrName>style.visibility</p:attrName>
                                            </p:attrNameLst>
                                          </p:cBhvr>
                                          <p:to>
                                            <p:strVal val="visible"/>
                                          </p:to>
                                        </p:set>
                                        <p:anim calcmode="lin" valueType="num">
                                          <p:cBhvr>
                                            <p:cTn id="9" dur="500" fill="hold"/>
                                            <p:tgtEl>
                                              <p:spTgt spid="65"/>
                                            </p:tgtEl>
                                            <p:attrNameLst>
                                              <p:attrName>ppt_w</p:attrName>
                                            </p:attrNameLst>
                                          </p:cBhvr>
                                          <p:tavLst>
                                            <p:tav tm="0">
                                              <p:val>
                                                <p:fltVal val="0"/>
                                              </p:val>
                                            </p:tav>
                                            <p:tav tm="100000">
                                              <p:val>
                                                <p:strVal val="#ppt_w"/>
                                              </p:val>
                                            </p:tav>
                                          </p:tavLst>
                                        </p:anim>
                                        <p:anim calcmode="lin" valueType="num">
                                          <p:cBhvr>
                                            <p:cTn id="10" dur="500" fill="hold"/>
                                            <p:tgtEl>
                                              <p:spTgt spid="65"/>
                                            </p:tgtEl>
                                            <p:attrNameLst>
                                              <p:attrName>ppt_h</p:attrName>
                                            </p:attrNameLst>
                                          </p:cBhvr>
                                          <p:tavLst>
                                            <p:tav tm="0">
                                              <p:val>
                                                <p:fltVal val="0"/>
                                              </p:val>
                                            </p:tav>
                                            <p:tav tm="100000">
                                              <p:val>
                                                <p:strVal val="#ppt_h"/>
                                              </p:val>
                                            </p:tav>
                                          </p:tavLst>
                                        </p:anim>
                                        <p:animEffect transition="in" filter="fade">
                                          <p:cBhvr>
                                            <p:cTn id="11" dur="500"/>
                                            <p:tgtEl>
                                              <p:spTgt spid="65"/>
                                            </p:tgtEl>
                                          </p:cBhvr>
                                        </p:animEffect>
                                      </p:childTnLst>
                                    </p:cTn>
                                  </p:par>
                                  <p:par>
                                    <p:cTn id="12" presetID="53" presetClass="entr" presetSubtype="16" fill="hold" grpId="0" nodeType="withEffect">
                                      <p:stCondLst>
                                        <p:cond delay="250"/>
                                      </p:stCondLst>
                                      <p:childTnLst>
                                        <p:set>
                                          <p:cBhvr>
                                            <p:cTn id="13" dur="1" fill="hold">
                                              <p:stCondLst>
                                                <p:cond delay="0"/>
                                              </p:stCondLst>
                                            </p:cTn>
                                            <p:tgtEl>
                                              <p:spTgt spid="64"/>
                                            </p:tgtEl>
                                            <p:attrNameLst>
                                              <p:attrName>style.visibility</p:attrName>
                                            </p:attrNameLst>
                                          </p:cBhvr>
                                          <p:to>
                                            <p:strVal val="visible"/>
                                          </p:to>
                                        </p:set>
                                        <p:anim calcmode="lin" valueType="num">
                                          <p:cBhvr>
                                            <p:cTn id="14" dur="500" fill="hold"/>
                                            <p:tgtEl>
                                              <p:spTgt spid="64"/>
                                            </p:tgtEl>
                                            <p:attrNameLst>
                                              <p:attrName>ppt_w</p:attrName>
                                            </p:attrNameLst>
                                          </p:cBhvr>
                                          <p:tavLst>
                                            <p:tav tm="0">
                                              <p:val>
                                                <p:fltVal val="0"/>
                                              </p:val>
                                            </p:tav>
                                            <p:tav tm="100000">
                                              <p:val>
                                                <p:strVal val="#ppt_w"/>
                                              </p:val>
                                            </p:tav>
                                          </p:tavLst>
                                        </p:anim>
                                        <p:anim calcmode="lin" valueType="num">
                                          <p:cBhvr>
                                            <p:cTn id="15" dur="500" fill="hold"/>
                                            <p:tgtEl>
                                              <p:spTgt spid="64"/>
                                            </p:tgtEl>
                                            <p:attrNameLst>
                                              <p:attrName>ppt_h</p:attrName>
                                            </p:attrNameLst>
                                          </p:cBhvr>
                                          <p:tavLst>
                                            <p:tav tm="0">
                                              <p:val>
                                                <p:fltVal val="0"/>
                                              </p:val>
                                            </p:tav>
                                            <p:tav tm="100000">
                                              <p:val>
                                                <p:strVal val="#ppt_h"/>
                                              </p:val>
                                            </p:tav>
                                          </p:tavLst>
                                        </p:anim>
                                        <p:animEffect transition="in" filter="fade">
                                          <p:cBhvr>
                                            <p:cTn id="16" dur="500"/>
                                            <p:tgtEl>
                                              <p:spTgt spid="64"/>
                                            </p:tgtEl>
                                          </p:cBhvr>
                                        </p:animEffect>
                                      </p:childTnLst>
                                    </p:cTn>
                                  </p:par>
                                  <p:par>
                                    <p:cTn id="17" presetID="53" presetClass="entr" presetSubtype="16" fill="hold" grpId="0" nodeType="withEffect">
                                      <p:stCondLst>
                                        <p:cond delay="250"/>
                                      </p:stCondLst>
                                      <p:childTnLst>
                                        <p:set>
                                          <p:cBhvr>
                                            <p:cTn id="18" dur="1" fill="hold">
                                              <p:stCondLst>
                                                <p:cond delay="0"/>
                                              </p:stCondLst>
                                            </p:cTn>
                                            <p:tgtEl>
                                              <p:spTgt spid="61"/>
                                            </p:tgtEl>
                                            <p:attrNameLst>
                                              <p:attrName>style.visibility</p:attrName>
                                            </p:attrNameLst>
                                          </p:cBhvr>
                                          <p:to>
                                            <p:strVal val="visible"/>
                                          </p:to>
                                        </p:set>
                                        <p:anim calcmode="lin" valueType="num">
                                          <p:cBhvr>
                                            <p:cTn id="19" dur="500" fill="hold"/>
                                            <p:tgtEl>
                                              <p:spTgt spid="61"/>
                                            </p:tgtEl>
                                            <p:attrNameLst>
                                              <p:attrName>ppt_w</p:attrName>
                                            </p:attrNameLst>
                                          </p:cBhvr>
                                          <p:tavLst>
                                            <p:tav tm="0">
                                              <p:val>
                                                <p:fltVal val="0"/>
                                              </p:val>
                                            </p:tav>
                                            <p:tav tm="100000">
                                              <p:val>
                                                <p:strVal val="#ppt_w"/>
                                              </p:val>
                                            </p:tav>
                                          </p:tavLst>
                                        </p:anim>
                                        <p:anim calcmode="lin" valueType="num">
                                          <p:cBhvr>
                                            <p:cTn id="20" dur="500" fill="hold"/>
                                            <p:tgtEl>
                                              <p:spTgt spid="61"/>
                                            </p:tgtEl>
                                            <p:attrNameLst>
                                              <p:attrName>ppt_h</p:attrName>
                                            </p:attrNameLst>
                                          </p:cBhvr>
                                          <p:tavLst>
                                            <p:tav tm="0">
                                              <p:val>
                                                <p:fltVal val="0"/>
                                              </p:val>
                                            </p:tav>
                                            <p:tav tm="100000">
                                              <p:val>
                                                <p:strVal val="#ppt_h"/>
                                              </p:val>
                                            </p:tav>
                                          </p:tavLst>
                                        </p:anim>
                                        <p:animEffect transition="in" filter="fade">
                                          <p:cBhvr>
                                            <p:cTn id="21" dur="500"/>
                                            <p:tgtEl>
                                              <p:spTgt spid="61"/>
                                            </p:tgtEl>
                                          </p:cBhvr>
                                        </p:animEffect>
                                      </p:childTnLst>
                                    </p:cTn>
                                  </p:par>
                                  <p:par>
                                    <p:cTn id="22" presetID="53" presetClass="entr" presetSubtype="16" fill="hold" grpId="0" nodeType="withEffect">
                                      <p:stCondLst>
                                        <p:cond delay="250"/>
                                      </p:stCondLst>
                                      <p:childTnLst>
                                        <p:set>
                                          <p:cBhvr>
                                            <p:cTn id="23" dur="1" fill="hold">
                                              <p:stCondLst>
                                                <p:cond delay="0"/>
                                              </p:stCondLst>
                                            </p:cTn>
                                            <p:tgtEl>
                                              <p:spTgt spid="63"/>
                                            </p:tgtEl>
                                            <p:attrNameLst>
                                              <p:attrName>style.visibility</p:attrName>
                                            </p:attrNameLst>
                                          </p:cBhvr>
                                          <p:to>
                                            <p:strVal val="visible"/>
                                          </p:to>
                                        </p:set>
                                        <p:anim calcmode="lin" valueType="num">
                                          <p:cBhvr>
                                            <p:cTn id="24" dur="500" fill="hold"/>
                                            <p:tgtEl>
                                              <p:spTgt spid="63"/>
                                            </p:tgtEl>
                                            <p:attrNameLst>
                                              <p:attrName>ppt_w</p:attrName>
                                            </p:attrNameLst>
                                          </p:cBhvr>
                                          <p:tavLst>
                                            <p:tav tm="0">
                                              <p:val>
                                                <p:fltVal val="0"/>
                                              </p:val>
                                            </p:tav>
                                            <p:tav tm="100000">
                                              <p:val>
                                                <p:strVal val="#ppt_w"/>
                                              </p:val>
                                            </p:tav>
                                          </p:tavLst>
                                        </p:anim>
                                        <p:anim calcmode="lin" valueType="num">
                                          <p:cBhvr>
                                            <p:cTn id="25" dur="500" fill="hold"/>
                                            <p:tgtEl>
                                              <p:spTgt spid="63"/>
                                            </p:tgtEl>
                                            <p:attrNameLst>
                                              <p:attrName>ppt_h</p:attrName>
                                            </p:attrNameLst>
                                          </p:cBhvr>
                                          <p:tavLst>
                                            <p:tav tm="0">
                                              <p:val>
                                                <p:fltVal val="0"/>
                                              </p:val>
                                            </p:tav>
                                            <p:tav tm="100000">
                                              <p:val>
                                                <p:strVal val="#ppt_h"/>
                                              </p:val>
                                            </p:tav>
                                          </p:tavLst>
                                        </p:anim>
                                        <p:animEffect transition="in" filter="fade">
                                          <p:cBhvr>
                                            <p:cTn id="26" dur="500"/>
                                            <p:tgtEl>
                                              <p:spTgt spid="63"/>
                                            </p:tgtEl>
                                          </p:cBhvr>
                                        </p:animEffect>
                                      </p:childTnLst>
                                    </p:cTn>
                                  </p:par>
                                  <p:par>
                                    <p:cTn id="27" presetID="53" presetClass="entr" presetSubtype="16" fill="hold" grpId="0" nodeType="withEffect">
                                      <p:stCondLst>
                                        <p:cond delay="250"/>
                                      </p:stCondLst>
                                      <p:childTnLst>
                                        <p:set>
                                          <p:cBhvr>
                                            <p:cTn id="28" dur="1" fill="hold">
                                              <p:stCondLst>
                                                <p:cond delay="0"/>
                                              </p:stCondLst>
                                            </p:cTn>
                                            <p:tgtEl>
                                              <p:spTgt spid="66"/>
                                            </p:tgtEl>
                                            <p:attrNameLst>
                                              <p:attrName>style.visibility</p:attrName>
                                            </p:attrNameLst>
                                          </p:cBhvr>
                                          <p:to>
                                            <p:strVal val="visible"/>
                                          </p:to>
                                        </p:set>
                                        <p:anim calcmode="lin" valueType="num">
                                          <p:cBhvr>
                                            <p:cTn id="29" dur="500" fill="hold"/>
                                            <p:tgtEl>
                                              <p:spTgt spid="66"/>
                                            </p:tgtEl>
                                            <p:attrNameLst>
                                              <p:attrName>ppt_w</p:attrName>
                                            </p:attrNameLst>
                                          </p:cBhvr>
                                          <p:tavLst>
                                            <p:tav tm="0">
                                              <p:val>
                                                <p:fltVal val="0"/>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animEffect transition="in" filter="fade">
                                          <p:cBhvr>
                                            <p:cTn id="31" dur="500"/>
                                            <p:tgtEl>
                                              <p:spTgt spid="66"/>
                                            </p:tgtEl>
                                          </p:cBhvr>
                                        </p:animEffect>
                                      </p:childTnLst>
                                    </p:cTn>
                                  </p:par>
                                  <p:par>
                                    <p:cTn id="32" presetID="53" presetClass="entr" presetSubtype="16" fill="hold" grpId="0" nodeType="withEffect">
                                      <p:stCondLst>
                                        <p:cond delay="250"/>
                                      </p:stCondLst>
                                      <p:childTnLst>
                                        <p:set>
                                          <p:cBhvr>
                                            <p:cTn id="33" dur="1" fill="hold">
                                              <p:stCondLst>
                                                <p:cond delay="0"/>
                                              </p:stCondLst>
                                            </p:cTn>
                                            <p:tgtEl>
                                              <p:spTgt spid="67"/>
                                            </p:tgtEl>
                                            <p:attrNameLst>
                                              <p:attrName>style.visibility</p:attrName>
                                            </p:attrNameLst>
                                          </p:cBhvr>
                                          <p:to>
                                            <p:strVal val="visible"/>
                                          </p:to>
                                        </p:set>
                                        <p:anim calcmode="lin" valueType="num">
                                          <p:cBhvr>
                                            <p:cTn id="34" dur="500" fill="hold"/>
                                            <p:tgtEl>
                                              <p:spTgt spid="67"/>
                                            </p:tgtEl>
                                            <p:attrNameLst>
                                              <p:attrName>ppt_w</p:attrName>
                                            </p:attrNameLst>
                                          </p:cBhvr>
                                          <p:tavLst>
                                            <p:tav tm="0">
                                              <p:val>
                                                <p:fltVal val="0"/>
                                              </p:val>
                                            </p:tav>
                                            <p:tav tm="100000">
                                              <p:val>
                                                <p:strVal val="#ppt_w"/>
                                              </p:val>
                                            </p:tav>
                                          </p:tavLst>
                                        </p:anim>
                                        <p:anim calcmode="lin" valueType="num">
                                          <p:cBhvr>
                                            <p:cTn id="35" dur="500" fill="hold"/>
                                            <p:tgtEl>
                                              <p:spTgt spid="67"/>
                                            </p:tgtEl>
                                            <p:attrNameLst>
                                              <p:attrName>ppt_h</p:attrName>
                                            </p:attrNameLst>
                                          </p:cBhvr>
                                          <p:tavLst>
                                            <p:tav tm="0">
                                              <p:val>
                                                <p:fltVal val="0"/>
                                              </p:val>
                                            </p:tav>
                                            <p:tav tm="100000">
                                              <p:val>
                                                <p:strVal val="#ppt_h"/>
                                              </p:val>
                                            </p:tav>
                                          </p:tavLst>
                                        </p:anim>
                                        <p:animEffect transition="in" filter="fade">
                                          <p:cBhvr>
                                            <p:cTn id="36" dur="500"/>
                                            <p:tgtEl>
                                              <p:spTgt spid="67"/>
                                            </p:tgtEl>
                                          </p:cBhvr>
                                        </p:animEffect>
                                      </p:childTnLst>
                                    </p:cTn>
                                  </p:par>
                                  <p:par>
                                    <p:cTn id="37" presetID="22" presetClass="entr" presetSubtype="8" fill="hold" grpId="0" nodeType="withEffect">
                                      <p:stCondLst>
                                        <p:cond delay="1500"/>
                                      </p:stCondLst>
                                      <p:childTnLst>
                                        <p:set>
                                          <p:cBhvr>
                                            <p:cTn id="38" dur="1" fill="hold">
                                              <p:stCondLst>
                                                <p:cond delay="0"/>
                                              </p:stCondLst>
                                            </p:cTn>
                                            <p:tgtEl>
                                              <p:spTgt spid="137"/>
                                            </p:tgtEl>
                                            <p:attrNameLst>
                                              <p:attrName>style.visibility</p:attrName>
                                            </p:attrNameLst>
                                          </p:cBhvr>
                                          <p:to>
                                            <p:strVal val="visible"/>
                                          </p:to>
                                        </p:set>
                                        <p:animEffect transition="in" filter="wipe(left)">
                                          <p:cBhvr>
                                            <p:cTn id="39" dur="800"/>
                                            <p:tgtEl>
                                              <p:spTgt spid="137"/>
                                            </p:tgtEl>
                                          </p:cBhvr>
                                        </p:animEffect>
                                      </p:childTnLst>
                                    </p:cTn>
                                  </p:par>
                                </p:childTnLst>
                              </p:cTn>
                            </p:par>
                            <p:par>
                              <p:cTn id="40" fill="hold">
                                <p:stCondLst>
                                  <p:cond delay="2300"/>
                                </p:stCondLst>
                                <p:childTnLst>
                                  <p:par>
                                    <p:cTn id="41" presetID="22" presetClass="entr" presetSubtype="8" fill="hold" grpId="0" nodeType="afterEffect">
                                      <p:stCondLst>
                                        <p:cond delay="0"/>
                                      </p:stCondLst>
                                      <p:childTnLst>
                                        <p:set>
                                          <p:cBhvr>
                                            <p:cTn id="42" dur="1" fill="hold">
                                              <p:stCondLst>
                                                <p:cond delay="0"/>
                                              </p:stCondLst>
                                            </p:cTn>
                                            <p:tgtEl>
                                              <p:spTgt spid="138"/>
                                            </p:tgtEl>
                                            <p:attrNameLst>
                                              <p:attrName>style.visibility</p:attrName>
                                            </p:attrNameLst>
                                          </p:cBhvr>
                                          <p:to>
                                            <p:strVal val="visible"/>
                                          </p:to>
                                        </p:set>
                                        <p:animEffect transition="in" filter="wipe(left)">
                                          <p:cBhvr>
                                            <p:cTn id="43" dur="500"/>
                                            <p:tgtEl>
                                              <p:spTgt spid="138"/>
                                            </p:tgtEl>
                                          </p:cBhvr>
                                        </p:animEffect>
                                      </p:childTnLst>
                                    </p:cTn>
                                  </p:par>
                                </p:childTnLst>
                              </p:cTn>
                            </p:par>
                            <p:par>
                              <p:cTn id="44" fill="hold">
                                <p:stCondLst>
                                  <p:cond delay="2800"/>
                                </p:stCondLst>
                                <p:childTnLst>
                                  <p:par>
                                    <p:cTn id="45" presetID="22" presetClass="entr" presetSubtype="8" fill="hold" grpId="0" nodeType="afterEffect">
                                      <p:stCondLst>
                                        <p:cond delay="0"/>
                                      </p:stCondLst>
                                      <p:childTnLst>
                                        <p:set>
                                          <p:cBhvr>
                                            <p:cTn id="46" dur="1" fill="hold">
                                              <p:stCondLst>
                                                <p:cond delay="0"/>
                                              </p:stCondLst>
                                            </p:cTn>
                                            <p:tgtEl>
                                              <p:spTgt spid="139"/>
                                            </p:tgtEl>
                                            <p:attrNameLst>
                                              <p:attrName>style.visibility</p:attrName>
                                            </p:attrNameLst>
                                          </p:cBhvr>
                                          <p:to>
                                            <p:strVal val="visible"/>
                                          </p:to>
                                        </p:set>
                                        <p:animEffect transition="in" filter="wipe(left)">
                                          <p:cBhvr>
                                            <p:cTn id="47" dur="500"/>
                                            <p:tgtEl>
                                              <p:spTgt spid="139"/>
                                            </p:tgtEl>
                                          </p:cBhvr>
                                        </p:animEffect>
                                      </p:childTnLst>
                                    </p:cTn>
                                  </p:par>
                                </p:childTnLst>
                              </p:cTn>
                            </p:par>
                            <p:par>
                              <p:cTn id="48" fill="hold">
                                <p:stCondLst>
                                  <p:cond delay="3300"/>
                                </p:stCondLst>
                                <p:childTnLst>
                                  <p:par>
                                    <p:cTn id="49" presetID="2" presetClass="entr" presetSubtype="1" fill="hold" nodeType="afterEffect">
                                      <p:stCondLst>
                                        <p:cond delay="0"/>
                                      </p:stCondLst>
                                      <p:childTnLst>
                                        <p:set>
                                          <p:cBhvr>
                                            <p:cTn id="50" dur="1" fill="hold">
                                              <p:stCondLst>
                                                <p:cond delay="0"/>
                                              </p:stCondLst>
                                            </p:cTn>
                                            <p:tgtEl>
                                              <p:spTgt spid="68"/>
                                            </p:tgtEl>
                                            <p:attrNameLst>
                                              <p:attrName>style.visibility</p:attrName>
                                            </p:attrNameLst>
                                          </p:cBhvr>
                                          <p:to>
                                            <p:strVal val="visible"/>
                                          </p:to>
                                        </p:set>
                                        <p:anim calcmode="lin" valueType="num">
                                          <p:cBhvr additive="base">
                                            <p:cTn id="51" dur="750" fill="hold"/>
                                            <p:tgtEl>
                                              <p:spTgt spid="68"/>
                                            </p:tgtEl>
                                            <p:attrNameLst>
                                              <p:attrName>ppt_x</p:attrName>
                                            </p:attrNameLst>
                                          </p:cBhvr>
                                          <p:tavLst>
                                            <p:tav tm="0">
                                              <p:val>
                                                <p:strVal val="#ppt_x"/>
                                              </p:val>
                                            </p:tav>
                                            <p:tav tm="100000">
                                              <p:val>
                                                <p:strVal val="#ppt_x"/>
                                              </p:val>
                                            </p:tav>
                                          </p:tavLst>
                                        </p:anim>
                                        <p:anim calcmode="lin" valueType="num">
                                          <p:cBhvr additive="base">
                                            <p:cTn id="52" dur="750" fill="hold"/>
                                            <p:tgtEl>
                                              <p:spTgt spid="68"/>
                                            </p:tgtEl>
                                            <p:attrNameLst>
                                              <p:attrName>ppt_y</p:attrName>
                                            </p:attrNameLst>
                                          </p:cBhvr>
                                          <p:tavLst>
                                            <p:tav tm="0">
                                              <p:val>
                                                <p:strVal val="0-#ppt_h/2"/>
                                              </p:val>
                                            </p:tav>
                                            <p:tav tm="100000">
                                              <p:val>
                                                <p:strVal val="#ppt_y"/>
                                              </p:val>
                                            </p:tav>
                                          </p:tavLst>
                                        </p:anim>
                                      </p:childTnLst>
                                    </p:cTn>
                                  </p:par>
                                </p:childTnLst>
                              </p:cTn>
                            </p:par>
                            <p:par>
                              <p:cTn id="53" fill="hold">
                                <p:stCondLst>
                                  <p:cond delay="4050"/>
                                </p:stCondLst>
                                <p:childTnLst>
                                  <p:par>
                                    <p:cTn id="54" presetID="2" presetClass="entr" presetSubtype="1" fill="hold" nodeType="afterEffect">
                                      <p:stCondLst>
                                        <p:cond delay="0"/>
                                      </p:stCondLst>
                                      <p:childTnLst>
                                        <p:set>
                                          <p:cBhvr>
                                            <p:cTn id="55" dur="1" fill="hold">
                                              <p:stCondLst>
                                                <p:cond delay="0"/>
                                              </p:stCondLst>
                                            </p:cTn>
                                            <p:tgtEl>
                                              <p:spTgt spid="71"/>
                                            </p:tgtEl>
                                            <p:attrNameLst>
                                              <p:attrName>style.visibility</p:attrName>
                                            </p:attrNameLst>
                                          </p:cBhvr>
                                          <p:to>
                                            <p:strVal val="visible"/>
                                          </p:to>
                                        </p:set>
                                        <p:anim calcmode="lin" valueType="num">
                                          <p:cBhvr additive="base">
                                            <p:cTn id="56" dur="750" fill="hold"/>
                                            <p:tgtEl>
                                              <p:spTgt spid="71"/>
                                            </p:tgtEl>
                                            <p:attrNameLst>
                                              <p:attrName>ppt_x</p:attrName>
                                            </p:attrNameLst>
                                          </p:cBhvr>
                                          <p:tavLst>
                                            <p:tav tm="0">
                                              <p:val>
                                                <p:strVal val="#ppt_x"/>
                                              </p:val>
                                            </p:tav>
                                            <p:tav tm="100000">
                                              <p:val>
                                                <p:strVal val="#ppt_x"/>
                                              </p:val>
                                            </p:tav>
                                          </p:tavLst>
                                        </p:anim>
                                        <p:anim calcmode="lin" valueType="num">
                                          <p:cBhvr additive="base">
                                            <p:cTn id="57" dur="750" fill="hold"/>
                                            <p:tgtEl>
                                              <p:spTgt spid="71"/>
                                            </p:tgtEl>
                                            <p:attrNameLst>
                                              <p:attrName>ppt_y</p:attrName>
                                            </p:attrNameLst>
                                          </p:cBhvr>
                                          <p:tavLst>
                                            <p:tav tm="0">
                                              <p:val>
                                                <p:strVal val="0-#ppt_h/2"/>
                                              </p:val>
                                            </p:tav>
                                            <p:tav tm="100000">
                                              <p:val>
                                                <p:strVal val="#ppt_y"/>
                                              </p:val>
                                            </p:tav>
                                          </p:tavLst>
                                        </p:anim>
                                      </p:childTnLst>
                                    </p:cTn>
                                  </p:par>
                                </p:childTnLst>
                              </p:cTn>
                            </p:par>
                            <p:par>
                              <p:cTn id="58" fill="hold">
                                <p:stCondLst>
                                  <p:cond delay="4800"/>
                                </p:stCondLst>
                                <p:childTnLst>
                                  <p:par>
                                    <p:cTn id="59" presetID="2" presetClass="entr" presetSubtype="1" fill="hold" nodeType="afterEffect">
                                      <p:stCondLst>
                                        <p:cond delay="0"/>
                                      </p:stCondLst>
                                      <p:childTnLst>
                                        <p:set>
                                          <p:cBhvr>
                                            <p:cTn id="60" dur="1" fill="hold">
                                              <p:stCondLst>
                                                <p:cond delay="0"/>
                                              </p:stCondLst>
                                            </p:cTn>
                                            <p:tgtEl>
                                              <p:spTgt spid="74"/>
                                            </p:tgtEl>
                                            <p:attrNameLst>
                                              <p:attrName>style.visibility</p:attrName>
                                            </p:attrNameLst>
                                          </p:cBhvr>
                                          <p:to>
                                            <p:strVal val="visible"/>
                                          </p:to>
                                        </p:set>
                                        <p:anim calcmode="lin" valueType="num">
                                          <p:cBhvr additive="base">
                                            <p:cTn id="61" dur="750" fill="hold"/>
                                            <p:tgtEl>
                                              <p:spTgt spid="74"/>
                                            </p:tgtEl>
                                            <p:attrNameLst>
                                              <p:attrName>ppt_x</p:attrName>
                                            </p:attrNameLst>
                                          </p:cBhvr>
                                          <p:tavLst>
                                            <p:tav tm="0">
                                              <p:val>
                                                <p:strVal val="#ppt_x"/>
                                              </p:val>
                                            </p:tav>
                                            <p:tav tm="100000">
                                              <p:val>
                                                <p:strVal val="#ppt_x"/>
                                              </p:val>
                                            </p:tav>
                                          </p:tavLst>
                                        </p:anim>
                                        <p:anim calcmode="lin" valueType="num">
                                          <p:cBhvr additive="base">
                                            <p:cTn id="62" dur="750" fill="hold"/>
                                            <p:tgtEl>
                                              <p:spTgt spid="74"/>
                                            </p:tgtEl>
                                            <p:attrNameLst>
                                              <p:attrName>ppt_y</p:attrName>
                                            </p:attrNameLst>
                                          </p:cBhvr>
                                          <p:tavLst>
                                            <p:tav tm="0">
                                              <p:val>
                                                <p:strVal val="0-#ppt_h/2"/>
                                              </p:val>
                                            </p:tav>
                                            <p:tav tm="100000">
                                              <p:val>
                                                <p:strVal val="#ppt_y"/>
                                              </p:val>
                                            </p:tav>
                                          </p:tavLst>
                                        </p:anim>
                                      </p:childTnLst>
                                    </p:cTn>
                                  </p:par>
                                </p:childTnLst>
                              </p:cTn>
                            </p:par>
                            <p:par>
                              <p:cTn id="63" fill="hold">
                                <p:stCondLst>
                                  <p:cond delay="5550"/>
                                </p:stCondLst>
                                <p:childTnLst>
                                  <p:par>
                                    <p:cTn id="64" presetID="2" presetClass="entr" presetSubtype="1" fill="hold" nodeType="afterEffect">
                                      <p:stCondLst>
                                        <p:cond delay="0"/>
                                      </p:stCondLst>
                                      <p:childTnLst>
                                        <p:set>
                                          <p:cBhvr>
                                            <p:cTn id="65" dur="1" fill="hold">
                                              <p:stCondLst>
                                                <p:cond delay="0"/>
                                              </p:stCondLst>
                                            </p:cTn>
                                            <p:tgtEl>
                                              <p:spTgt spid="81"/>
                                            </p:tgtEl>
                                            <p:attrNameLst>
                                              <p:attrName>style.visibility</p:attrName>
                                            </p:attrNameLst>
                                          </p:cBhvr>
                                          <p:to>
                                            <p:strVal val="visible"/>
                                          </p:to>
                                        </p:set>
                                        <p:anim calcmode="lin" valueType="num">
                                          <p:cBhvr additive="base">
                                            <p:cTn id="66" dur="750" fill="hold"/>
                                            <p:tgtEl>
                                              <p:spTgt spid="81"/>
                                            </p:tgtEl>
                                            <p:attrNameLst>
                                              <p:attrName>ppt_x</p:attrName>
                                            </p:attrNameLst>
                                          </p:cBhvr>
                                          <p:tavLst>
                                            <p:tav tm="0">
                                              <p:val>
                                                <p:strVal val="#ppt_x"/>
                                              </p:val>
                                            </p:tav>
                                            <p:tav tm="100000">
                                              <p:val>
                                                <p:strVal val="#ppt_x"/>
                                              </p:val>
                                            </p:tav>
                                          </p:tavLst>
                                        </p:anim>
                                        <p:anim calcmode="lin" valueType="num">
                                          <p:cBhvr additive="base">
                                            <p:cTn id="67" dur="750" fill="hold"/>
                                            <p:tgtEl>
                                              <p:spTgt spid="81"/>
                                            </p:tgtEl>
                                            <p:attrNameLst>
                                              <p:attrName>ppt_y</p:attrName>
                                            </p:attrNameLst>
                                          </p:cBhvr>
                                          <p:tavLst>
                                            <p:tav tm="0">
                                              <p:val>
                                                <p:strVal val="0-#ppt_h/2"/>
                                              </p:val>
                                            </p:tav>
                                            <p:tav tm="100000">
                                              <p:val>
                                                <p:strVal val="#ppt_y"/>
                                              </p:val>
                                            </p:tav>
                                          </p:tavLst>
                                        </p:anim>
                                      </p:childTnLst>
                                    </p:cTn>
                                  </p:par>
                                </p:childTnLst>
                              </p:cTn>
                            </p:par>
                            <p:par>
                              <p:cTn id="68" fill="hold">
                                <p:stCondLst>
                                  <p:cond delay="6300"/>
                                </p:stCondLst>
                                <p:childTnLst>
                                  <p:par>
                                    <p:cTn id="69" presetID="2" presetClass="entr" presetSubtype="1" fill="hold" nodeType="afterEffect">
                                      <p:stCondLst>
                                        <p:cond delay="0"/>
                                      </p:stCondLst>
                                      <p:childTnLst>
                                        <p:set>
                                          <p:cBhvr>
                                            <p:cTn id="70" dur="1" fill="hold">
                                              <p:stCondLst>
                                                <p:cond delay="0"/>
                                              </p:stCondLst>
                                            </p:cTn>
                                            <p:tgtEl>
                                              <p:spTgt spid="84"/>
                                            </p:tgtEl>
                                            <p:attrNameLst>
                                              <p:attrName>style.visibility</p:attrName>
                                            </p:attrNameLst>
                                          </p:cBhvr>
                                          <p:to>
                                            <p:strVal val="visible"/>
                                          </p:to>
                                        </p:set>
                                        <p:anim calcmode="lin" valueType="num">
                                          <p:cBhvr additive="base">
                                            <p:cTn id="71" dur="750" fill="hold"/>
                                            <p:tgtEl>
                                              <p:spTgt spid="84"/>
                                            </p:tgtEl>
                                            <p:attrNameLst>
                                              <p:attrName>ppt_x</p:attrName>
                                            </p:attrNameLst>
                                          </p:cBhvr>
                                          <p:tavLst>
                                            <p:tav tm="0">
                                              <p:val>
                                                <p:strVal val="#ppt_x"/>
                                              </p:val>
                                            </p:tav>
                                            <p:tav tm="100000">
                                              <p:val>
                                                <p:strVal val="#ppt_x"/>
                                              </p:val>
                                            </p:tav>
                                          </p:tavLst>
                                        </p:anim>
                                        <p:anim calcmode="lin" valueType="num">
                                          <p:cBhvr additive="base">
                                            <p:cTn id="72" dur="750" fill="hold"/>
                                            <p:tgtEl>
                                              <p:spTgt spid="84"/>
                                            </p:tgtEl>
                                            <p:attrNameLst>
                                              <p:attrName>ppt_y</p:attrName>
                                            </p:attrNameLst>
                                          </p:cBhvr>
                                          <p:tavLst>
                                            <p:tav tm="0">
                                              <p:val>
                                                <p:strVal val="0-#ppt_h/2"/>
                                              </p:val>
                                            </p:tav>
                                            <p:tav tm="100000">
                                              <p:val>
                                                <p:strVal val="#ppt_y"/>
                                              </p:val>
                                            </p:tav>
                                          </p:tavLst>
                                        </p:anim>
                                      </p:childTnLst>
                                    </p:cTn>
                                  </p:par>
                                </p:childTnLst>
                              </p:cTn>
                            </p:par>
                            <p:par>
                              <p:cTn id="73" fill="hold">
                                <p:stCondLst>
                                  <p:cond delay="7050"/>
                                </p:stCondLst>
                                <p:childTnLst>
                                  <p:par>
                                    <p:cTn id="74" presetID="10" presetClass="entr" presetSubtype="0" fill="hold" grpId="0" nodeType="afterEffect">
                                      <p:stCondLst>
                                        <p:cond delay="0"/>
                                      </p:stCondLst>
                                      <p:childTnLst>
                                        <p:set>
                                          <p:cBhvr>
                                            <p:cTn id="75" dur="1" fill="hold">
                                              <p:stCondLst>
                                                <p:cond delay="0"/>
                                              </p:stCondLst>
                                            </p:cTn>
                                            <p:tgtEl>
                                              <p:spTgt spid="140"/>
                                            </p:tgtEl>
                                            <p:attrNameLst>
                                              <p:attrName>style.visibility</p:attrName>
                                            </p:attrNameLst>
                                          </p:cBhvr>
                                          <p:to>
                                            <p:strVal val="visible"/>
                                          </p:to>
                                        </p:set>
                                        <p:animEffect transition="in" filter="fade">
                                          <p:cBhvr>
                                            <p:cTn id="76" dur="20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7" repeatCount="indefinite" fill="remove" display="0">
                      <p:stCondLst>
                        <p:cond delay="indefinite"/>
                      </p:stCondLst>
                      <p:endCondLst>
                        <p:cond evt="onStopAudio" delay="0">
                          <p:tgtEl>
                            <p:sldTgt/>
                          </p:tgtEl>
                        </p:cond>
                      </p:endCondLst>
                    </p:cTn>
                    <p:tgtEl>
                      <p:spTgt spid="6"/>
                    </p:tgtEl>
                  </p:cMediaNode>
                </p:audio>
              </p:childTnLst>
            </p:cTn>
          </p:par>
        </p:tnLst>
        <p:bldLst>
          <p:bldP spid="61" grpId="0" animBg="1"/>
          <p:bldP spid="63" grpId="0" animBg="1"/>
          <p:bldP spid="64" grpId="0" animBg="1"/>
          <p:bldP spid="65" grpId="0" animBg="1"/>
          <p:bldP spid="66" grpId="0" animBg="1"/>
          <p:bldP spid="67" grpId="0" animBg="1"/>
          <p:bldP spid="137" grpId="0"/>
          <p:bldP spid="138" grpId="0"/>
          <p:bldP spid="139" grpId="0"/>
          <p:bldP spid="140"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4104456"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相关技术介绍</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聊天机器人的关键技术</a:t>
            </a: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3433291" y="1735513"/>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语言模型</a:t>
            </a:r>
          </a:p>
        </p:txBody>
      </p:sp>
      <p:sp>
        <p:nvSpPr>
          <p:cNvPr id="24" name="TextBox 503"/>
          <p:cNvSpPr txBox="1"/>
          <p:nvPr/>
        </p:nvSpPr>
        <p:spPr>
          <a:xfrm>
            <a:off x="1645516" y="2479734"/>
            <a:ext cx="9204599" cy="1841723"/>
          </a:xfrm>
          <a:prstGeom prst="rect">
            <a:avLst/>
          </a:prstGeom>
          <a:noFill/>
        </p:spPr>
        <p:txBody>
          <a:bodyPr wrap="square" rtlCol="0">
            <a:spAutoFit/>
          </a:bodyPr>
          <a:lstStyle/>
          <a:p>
            <a:pPr>
              <a:lnSpc>
                <a:spcPct val="130000"/>
              </a:lnSpc>
            </a:pPr>
            <a:r>
              <a:rPr lang="zh-CN" altLang="en-US" dirty="0"/>
              <a:t>语言模型（</a:t>
            </a:r>
            <a:r>
              <a:rPr lang="en-US" altLang="zh-CN" dirty="0"/>
              <a:t>language model</a:t>
            </a:r>
            <a:r>
              <a:rPr lang="zh-CN" altLang="en-US" dirty="0"/>
              <a:t>）是自然语言处理的重要技术。自然语言处理中最常见的数据是文本数据。我们可以把一段自然语言文本看作一段离散的时间序列。假设一段长度为</a:t>
            </a:r>
            <a:r>
              <a:rPr lang="en-US" altLang="zh-CN" i="1" dirty="0"/>
              <a:t>T</a:t>
            </a:r>
            <a:r>
              <a:rPr lang="zh-CN" altLang="en-US" dirty="0"/>
              <a:t>的文本中的词依次为</a:t>
            </a:r>
            <a:r>
              <a:rPr lang="en-US" altLang="zh-CN" i="1" dirty="0"/>
              <a:t>w</a:t>
            </a:r>
            <a:r>
              <a:rPr lang="en-US" altLang="zh-CN" dirty="0"/>
              <a:t>1,</a:t>
            </a:r>
            <a:r>
              <a:rPr lang="en-US" altLang="zh-CN" i="1" dirty="0"/>
              <a:t>w</a:t>
            </a:r>
            <a:r>
              <a:rPr lang="en-US" altLang="zh-CN" dirty="0"/>
              <a:t>2,…,</a:t>
            </a:r>
            <a:r>
              <a:rPr lang="en-US" altLang="zh-CN" i="1" dirty="0" err="1"/>
              <a:t>wT</a:t>
            </a:r>
            <a:r>
              <a:rPr lang="zh-CN" altLang="en-US" dirty="0"/>
              <a:t>，那么在离散的时间序列中，</a:t>
            </a:r>
            <a:r>
              <a:rPr lang="en-US" altLang="zh-CN" i="1" dirty="0" err="1"/>
              <a:t>wt</a:t>
            </a:r>
            <a:r>
              <a:rPr lang="zh-CN" altLang="en-US" dirty="0"/>
              <a:t>（</a:t>
            </a:r>
            <a:r>
              <a:rPr lang="en-US" altLang="zh-CN" dirty="0"/>
              <a:t>1≤</a:t>
            </a:r>
            <a:r>
              <a:rPr lang="en-US" altLang="zh-CN" i="1" dirty="0"/>
              <a:t>t</a:t>
            </a:r>
            <a:r>
              <a:rPr lang="zh-CN" altLang="en-US" dirty="0"/>
              <a:t>≤</a:t>
            </a:r>
            <a:r>
              <a:rPr lang="en-US" altLang="zh-CN" i="1" dirty="0"/>
              <a:t>T</a:t>
            </a:r>
            <a:r>
              <a:rPr lang="zh-CN" altLang="en-US" dirty="0"/>
              <a:t>）可看作在时间步（</a:t>
            </a:r>
            <a:r>
              <a:rPr lang="en-US" altLang="zh-CN" dirty="0"/>
              <a:t>time step</a:t>
            </a:r>
            <a:r>
              <a:rPr lang="zh-CN" altLang="en-US" dirty="0"/>
              <a:t>）</a:t>
            </a:r>
            <a:r>
              <a:rPr lang="en-US" altLang="zh-CN" i="1" dirty="0"/>
              <a:t>t</a:t>
            </a:r>
            <a:r>
              <a:rPr lang="zh-CN" altLang="en-US" dirty="0"/>
              <a:t>的输出或标签。给定一个长度为</a:t>
            </a:r>
            <a:r>
              <a:rPr lang="en-US" altLang="zh-CN" i="1" dirty="0"/>
              <a:t>T</a:t>
            </a:r>
            <a:r>
              <a:rPr lang="zh-CN" altLang="en-US" dirty="0"/>
              <a:t>的词的序列</a:t>
            </a:r>
            <a:r>
              <a:rPr lang="en-US" altLang="zh-CN" i="1" dirty="0"/>
              <a:t>w</a:t>
            </a:r>
            <a:r>
              <a:rPr lang="en-US" altLang="zh-CN" dirty="0"/>
              <a:t>1,</a:t>
            </a:r>
            <a:r>
              <a:rPr lang="en-US" altLang="zh-CN" i="1" dirty="0"/>
              <a:t>w</a:t>
            </a:r>
            <a:r>
              <a:rPr lang="en-US" altLang="zh-CN" dirty="0"/>
              <a:t>2,…,</a:t>
            </a:r>
            <a:r>
              <a:rPr lang="en-US" altLang="zh-CN" i="1" dirty="0" err="1"/>
              <a:t>wT</a:t>
            </a:r>
            <a:r>
              <a:rPr lang="zh-CN" altLang="en-US" dirty="0"/>
              <a:t>，语言模型将计算该序列的概率：</a:t>
            </a:r>
            <a:endParaRPr lang="zh-CN" altLang="en-US" sz="1400" dirty="0">
              <a:latin typeface="+mn-ea"/>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 name="图片 2">
            <a:extLst>
              <a:ext uri="{FF2B5EF4-FFF2-40B4-BE49-F238E27FC236}">
                <a16:creationId xmlns:a16="http://schemas.microsoft.com/office/drawing/2014/main" id="{C6C1CC92-985A-4E35-A562-701292D797C5}"/>
              </a:ext>
            </a:extLst>
          </p:cNvPr>
          <p:cNvPicPr>
            <a:picLocks noChangeAspect="1"/>
          </p:cNvPicPr>
          <p:nvPr/>
        </p:nvPicPr>
        <p:blipFill>
          <a:blip r:embed="rId4"/>
          <a:stretch>
            <a:fillRect/>
          </a:stretch>
        </p:blipFill>
        <p:spPr>
          <a:xfrm>
            <a:off x="4712313" y="4411504"/>
            <a:ext cx="2770547" cy="739073"/>
          </a:xfrm>
          <a:prstGeom prst="rect">
            <a:avLst/>
          </a:prstGeom>
        </p:spPr>
      </p:pic>
    </p:spTree>
    <p:extLst>
      <p:ext uri="{BB962C8B-B14F-4D97-AF65-F5344CB8AC3E}">
        <p14:creationId xmlns:p14="http://schemas.microsoft.com/office/powerpoint/2010/main" val="34965587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250"/>
                            </p:stCondLst>
                            <p:childTnLst>
                              <p:par>
                                <p:cTn id="14" presetID="12" presetClass="entr" presetSubtype="4" fill="hold" grpId="0" nodeType="afterEffect">
                                  <p:stCondLst>
                                    <p:cond delay="0"/>
                                  </p:stCondLst>
                                  <p:iterate type="lt">
                                    <p:tmPct val="50000"/>
                                  </p:iterate>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300"/>
                                        <p:tgtEl>
                                          <p:spTgt spid="16"/>
                                        </p:tgtEl>
                                        <p:attrNameLst>
                                          <p:attrName>ppt_y</p:attrName>
                                        </p:attrNameLst>
                                      </p:cBhvr>
                                      <p:tavLst>
                                        <p:tav tm="0">
                                          <p:val>
                                            <p:strVal val="#ppt_y+#ppt_h*1.125000"/>
                                          </p:val>
                                        </p:tav>
                                        <p:tav tm="100000">
                                          <p:val>
                                            <p:strVal val="#ppt_y"/>
                                          </p:val>
                                        </p:tav>
                                      </p:tavLst>
                                    </p:anim>
                                    <p:animEffect transition="in" filter="wipe(up)">
                                      <p:cBhvr>
                                        <p:cTn id="17" dur="300"/>
                                        <p:tgtEl>
                                          <p:spTgt spid="16"/>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4"/>
                                        </p:tgtEl>
                                        <p:attrNameLst>
                                          <p:attrName>style.visibility</p:attrName>
                                        </p:attrNameLst>
                                      </p:cBhvr>
                                      <p:to>
                                        <p:strVal val="visible"/>
                                      </p:to>
                                    </p:set>
                                    <p:animEffect transition="in" filter="fade">
                                      <p:cBhvr>
                                        <p:cTn id="20" dur="100"/>
                                        <p:tgtEl>
                                          <p:spTgt spid="24"/>
                                        </p:tgtEl>
                                      </p:cBhvr>
                                    </p:animEffect>
                                  </p:childTnLst>
                                </p:cTn>
                              </p:par>
                            </p:childTnLst>
                          </p:cTn>
                        </p:par>
                        <p:par>
                          <p:cTn id="21" fill="hold">
                            <p:stCondLst>
                              <p:cond delay="422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p:bldP spid="24"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4104456"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相关技术介绍</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聊天机器人的关键技术</a:t>
            </a: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3433291" y="1735513"/>
            <a:ext cx="1107996"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语言模型</a:t>
            </a:r>
          </a:p>
        </p:txBody>
      </p:sp>
      <p:sp>
        <p:nvSpPr>
          <p:cNvPr id="24" name="TextBox 503"/>
          <p:cNvSpPr txBox="1"/>
          <p:nvPr/>
        </p:nvSpPr>
        <p:spPr>
          <a:xfrm>
            <a:off x="1645516" y="2479734"/>
            <a:ext cx="9204599" cy="418833"/>
          </a:xfrm>
          <a:prstGeom prst="rect">
            <a:avLst/>
          </a:prstGeom>
          <a:noFill/>
        </p:spPr>
        <p:txBody>
          <a:bodyPr wrap="square" rtlCol="0">
            <a:spAutoFit/>
          </a:bodyPr>
          <a:lstStyle/>
          <a:p>
            <a:pPr>
              <a:lnSpc>
                <a:spcPct val="130000"/>
              </a:lnSpc>
            </a:pPr>
            <a:r>
              <a:rPr lang="zh-CN" altLang="en-US" dirty="0"/>
              <a:t>假设序列</a:t>
            </a:r>
            <a:r>
              <a:rPr lang="en-US" altLang="zh-CN" i="1" dirty="0"/>
              <a:t>w</a:t>
            </a:r>
            <a:r>
              <a:rPr lang="en-US" altLang="zh-CN" dirty="0"/>
              <a:t>1,</a:t>
            </a:r>
            <a:r>
              <a:rPr lang="en-US" altLang="zh-CN" i="1" dirty="0"/>
              <a:t>w</a:t>
            </a:r>
            <a:r>
              <a:rPr lang="en-US" altLang="zh-CN" dirty="0"/>
              <a:t>2,…,</a:t>
            </a:r>
            <a:r>
              <a:rPr lang="en-US" altLang="zh-CN" i="1" dirty="0" err="1"/>
              <a:t>wT</a:t>
            </a:r>
            <a:r>
              <a:rPr lang="zh-CN" altLang="en-US" dirty="0"/>
              <a:t>中的每个词是依次生成的，我们有</a:t>
            </a:r>
            <a:endParaRPr lang="zh-CN" altLang="en-US" sz="1400" dirty="0">
              <a:latin typeface="+mn-ea"/>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4" name="图片 3">
            <a:extLst>
              <a:ext uri="{FF2B5EF4-FFF2-40B4-BE49-F238E27FC236}">
                <a16:creationId xmlns:a16="http://schemas.microsoft.com/office/drawing/2014/main" id="{743683BA-B818-474B-9FDE-2442C8CC7011}"/>
              </a:ext>
            </a:extLst>
          </p:cNvPr>
          <p:cNvPicPr>
            <a:picLocks noChangeAspect="1"/>
          </p:cNvPicPr>
          <p:nvPr/>
        </p:nvPicPr>
        <p:blipFill>
          <a:blip r:embed="rId4"/>
          <a:stretch>
            <a:fillRect/>
          </a:stretch>
        </p:blipFill>
        <p:spPr>
          <a:xfrm>
            <a:off x="4000453" y="3291678"/>
            <a:ext cx="4441541" cy="892768"/>
          </a:xfrm>
          <a:prstGeom prst="rect">
            <a:avLst/>
          </a:prstGeom>
        </p:spPr>
      </p:pic>
      <p:pic>
        <p:nvPicPr>
          <p:cNvPr id="5" name="图片 4">
            <a:extLst>
              <a:ext uri="{FF2B5EF4-FFF2-40B4-BE49-F238E27FC236}">
                <a16:creationId xmlns:a16="http://schemas.microsoft.com/office/drawing/2014/main" id="{3DA28AA3-1913-4232-8B8E-8629CF9B9BCB}"/>
              </a:ext>
            </a:extLst>
          </p:cNvPr>
          <p:cNvPicPr>
            <a:picLocks noChangeAspect="1"/>
          </p:cNvPicPr>
          <p:nvPr/>
        </p:nvPicPr>
        <p:blipFill>
          <a:blip r:embed="rId5"/>
          <a:stretch>
            <a:fillRect/>
          </a:stretch>
        </p:blipFill>
        <p:spPr>
          <a:xfrm>
            <a:off x="3039798" y="5266155"/>
            <a:ext cx="6115578" cy="590342"/>
          </a:xfrm>
          <a:prstGeom prst="rect">
            <a:avLst/>
          </a:prstGeom>
        </p:spPr>
      </p:pic>
      <p:sp>
        <p:nvSpPr>
          <p:cNvPr id="6" name="矩形 5">
            <a:extLst>
              <a:ext uri="{FF2B5EF4-FFF2-40B4-BE49-F238E27FC236}">
                <a16:creationId xmlns:a16="http://schemas.microsoft.com/office/drawing/2014/main" id="{7C882A8F-74F8-421D-8ECC-017463568896}"/>
              </a:ext>
            </a:extLst>
          </p:cNvPr>
          <p:cNvSpPr/>
          <p:nvPr/>
        </p:nvSpPr>
        <p:spPr>
          <a:xfrm>
            <a:off x="1759077" y="4540634"/>
            <a:ext cx="4237057" cy="369332"/>
          </a:xfrm>
          <a:prstGeom prst="rect">
            <a:avLst/>
          </a:prstGeom>
        </p:spPr>
        <p:txBody>
          <a:bodyPr wrap="none">
            <a:spAutoFit/>
          </a:bodyPr>
          <a:lstStyle/>
          <a:p>
            <a:r>
              <a:rPr lang="zh-CN" altLang="en-US" dirty="0">
                <a:latin typeface="Roboto" pitchFamily="2" charset="0"/>
              </a:rPr>
              <a:t>例如，一段含有</a:t>
            </a:r>
            <a:r>
              <a:rPr lang="en-US" altLang="zh-CN" dirty="0">
                <a:latin typeface="Roboto" pitchFamily="2" charset="0"/>
              </a:rPr>
              <a:t>4</a:t>
            </a:r>
            <a:r>
              <a:rPr lang="zh-CN" altLang="en-US" dirty="0">
                <a:latin typeface="Roboto" pitchFamily="2" charset="0"/>
              </a:rPr>
              <a:t>个词的文本序列的概率</a:t>
            </a:r>
            <a:endParaRPr lang="zh-CN" altLang="en-US" dirty="0"/>
          </a:p>
        </p:txBody>
      </p:sp>
    </p:spTree>
    <p:extLst>
      <p:ext uri="{BB962C8B-B14F-4D97-AF65-F5344CB8AC3E}">
        <p14:creationId xmlns:p14="http://schemas.microsoft.com/office/powerpoint/2010/main" val="40765536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250"/>
                            </p:stCondLst>
                            <p:childTnLst>
                              <p:par>
                                <p:cTn id="14" presetID="12" presetClass="entr" presetSubtype="4" fill="hold" grpId="0" nodeType="afterEffect">
                                  <p:stCondLst>
                                    <p:cond delay="0"/>
                                  </p:stCondLst>
                                  <p:iterate type="lt">
                                    <p:tmPct val="50000"/>
                                  </p:iterate>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300"/>
                                        <p:tgtEl>
                                          <p:spTgt spid="16"/>
                                        </p:tgtEl>
                                        <p:attrNameLst>
                                          <p:attrName>ppt_y</p:attrName>
                                        </p:attrNameLst>
                                      </p:cBhvr>
                                      <p:tavLst>
                                        <p:tav tm="0">
                                          <p:val>
                                            <p:strVal val="#ppt_y+#ppt_h*1.125000"/>
                                          </p:val>
                                        </p:tav>
                                        <p:tav tm="100000">
                                          <p:val>
                                            <p:strVal val="#ppt_y"/>
                                          </p:val>
                                        </p:tav>
                                      </p:tavLst>
                                    </p:anim>
                                    <p:animEffect transition="in" filter="wipe(up)">
                                      <p:cBhvr>
                                        <p:cTn id="17" dur="300"/>
                                        <p:tgtEl>
                                          <p:spTgt spid="16"/>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4"/>
                                        </p:tgtEl>
                                        <p:attrNameLst>
                                          <p:attrName>style.visibility</p:attrName>
                                        </p:attrNameLst>
                                      </p:cBhvr>
                                      <p:to>
                                        <p:strVal val="visible"/>
                                      </p:to>
                                    </p:set>
                                    <p:animEffect transition="in" filter="fade">
                                      <p:cBhvr>
                                        <p:cTn id="20" dur="100"/>
                                        <p:tgtEl>
                                          <p:spTgt spid="24"/>
                                        </p:tgtEl>
                                      </p:cBhvr>
                                    </p:animEffect>
                                  </p:childTnLst>
                                </p:cTn>
                              </p:par>
                            </p:childTnLst>
                          </p:cTn>
                        </p:par>
                        <p:par>
                          <p:cTn id="21" fill="hold">
                            <p:stCondLst>
                              <p:cond delay="263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p:bldP spid="24"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294" y="-15489"/>
            <a:ext cx="12218267" cy="6858000"/>
          </a:xfrm>
          <a:prstGeom prst="rect">
            <a:avLst/>
          </a:prstGeom>
        </p:spPr>
      </p:pic>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808985" y="3573016"/>
            <a:ext cx="2646878" cy="830997"/>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技术模型</a:t>
            </a:r>
            <a:endParaRPr lang="en-US" altLang="zh-CN" sz="48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0" name="组合 59"/>
          <p:cNvGrpSpPr/>
          <p:nvPr/>
        </p:nvGrpSpPr>
        <p:grpSpPr>
          <a:xfrm>
            <a:off x="4948944" y="4941168"/>
            <a:ext cx="2156754" cy="215444"/>
            <a:chOff x="4369395" y="3284984"/>
            <a:chExt cx="1874844" cy="215444"/>
          </a:xfrm>
        </p:grpSpPr>
        <p:sp>
          <p:nvSpPr>
            <p:cNvPr id="61" name="文本框 9"/>
            <p:cNvSpPr txBox="1"/>
            <p:nvPr/>
          </p:nvSpPr>
          <p:spPr>
            <a:xfrm>
              <a:off x="4581934" y="3284984"/>
              <a:ext cx="1662305" cy="215444"/>
            </a:xfrm>
            <a:prstGeom prst="rect">
              <a:avLst/>
            </a:prstGeom>
            <a:noFill/>
          </p:spPr>
          <p:txBody>
            <a:bodyPr wrap="square" lIns="0" tIns="0" rIns="0" bIns="0" rtlCol="0">
              <a:spAutoFit/>
            </a:bodyPr>
            <a:lstStyle/>
            <a:p>
              <a:pPr marL="0" lvl="1"/>
              <a:r>
                <a:rPr lang="en-US" altLang="zh-CN" sz="1400" dirty="0">
                  <a:solidFill>
                    <a:schemeClr val="accent5">
                      <a:lumMod val="60000"/>
                      <a:lumOff val="40000"/>
                    </a:schemeClr>
                  </a:solidFill>
                  <a:latin typeface="微软雅黑" panose="020B0503020204020204" pitchFamily="34" charset="-122"/>
                  <a:ea typeface="微软雅黑" panose="020B0503020204020204" pitchFamily="34" charset="-122"/>
                </a:rPr>
                <a:t>Encoder-Decoder</a:t>
              </a:r>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模型</a:t>
              </a: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97" name="组合 96"/>
          <p:cNvGrpSpPr/>
          <p:nvPr/>
        </p:nvGrpSpPr>
        <p:grpSpPr>
          <a:xfrm>
            <a:off x="4970722" y="5515540"/>
            <a:ext cx="1436675" cy="215444"/>
            <a:chOff x="4369395" y="3284984"/>
            <a:chExt cx="1436675" cy="215444"/>
          </a:xfrm>
        </p:grpSpPr>
        <p:sp>
          <p:nvSpPr>
            <p:cNvPr id="10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en-US" altLang="zh-CN" sz="1400" dirty="0">
                  <a:solidFill>
                    <a:schemeClr val="accent5">
                      <a:lumMod val="60000"/>
                      <a:lumOff val="40000"/>
                    </a:schemeClr>
                  </a:solidFill>
                  <a:latin typeface="微软雅黑" panose="020B0503020204020204" pitchFamily="34" charset="-122"/>
                  <a:ea typeface="微软雅黑" panose="020B0503020204020204" pitchFamily="34" charset="-122"/>
                </a:rPr>
                <a:t>Attention</a:t>
              </a:r>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机制</a:t>
              </a:r>
            </a:p>
          </p:txBody>
        </p:sp>
        <p:grpSp>
          <p:nvGrpSpPr>
            <p:cNvPr id="105" name="组合 104"/>
            <p:cNvGrpSpPr/>
            <p:nvPr/>
          </p:nvGrpSpPr>
          <p:grpSpPr>
            <a:xfrm>
              <a:off x="4369395" y="3316401"/>
              <a:ext cx="168551" cy="168551"/>
              <a:chOff x="5005199" y="3717032"/>
              <a:chExt cx="168551" cy="168551"/>
            </a:xfrm>
          </p:grpSpPr>
          <p:sp>
            <p:nvSpPr>
              <p:cNvPr id="106" name="椭圆 105"/>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107" name="等腰三角形 10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60000"/>
                      <a:lumOff val="40000"/>
                    </a:schemeClr>
                  </a:solidFill>
                </a:endParaRPr>
              </a:p>
            </p:txBody>
          </p:sp>
        </p:grpSp>
      </p:grpSp>
      <p:grpSp>
        <p:nvGrpSpPr>
          <p:cNvPr id="39" name="组合 38"/>
          <p:cNvGrpSpPr>
            <a:grpSpLocks noChangeAspect="1"/>
          </p:cNvGrpSpPr>
          <p:nvPr/>
        </p:nvGrpSpPr>
        <p:grpSpPr>
          <a:xfrm>
            <a:off x="5568207" y="2132856"/>
            <a:ext cx="1128001" cy="967612"/>
            <a:chOff x="5084763" y="971548"/>
            <a:chExt cx="323865" cy="277813"/>
          </a:xfrm>
          <a:solidFill>
            <a:schemeClr val="accent5">
              <a:lumMod val="60000"/>
              <a:lumOff val="40000"/>
            </a:schemeClr>
          </a:solidFill>
        </p:grpSpPr>
        <p:sp>
          <p:nvSpPr>
            <p:cNvPr id="4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3" name="TextBox 42"/>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0"/>
                                        </p:tgtEl>
                                        <p:attrNameLst>
                                          <p:attrName>style.visibility</p:attrName>
                                        </p:attrNameLst>
                                      </p:cBhvr>
                                      <p:to>
                                        <p:strVal val="visible"/>
                                      </p:to>
                                    </p:set>
                                    <p:anim calcmode="lin" valueType="num">
                                      <p:cBhvr>
                                        <p:cTn id="20" dur="500" fill="hold"/>
                                        <p:tgtEl>
                                          <p:spTgt spid="60"/>
                                        </p:tgtEl>
                                        <p:attrNameLst>
                                          <p:attrName>ppt_w</p:attrName>
                                        </p:attrNameLst>
                                      </p:cBhvr>
                                      <p:tavLst>
                                        <p:tav tm="0">
                                          <p:val>
                                            <p:fltVal val="0"/>
                                          </p:val>
                                        </p:tav>
                                        <p:tav tm="100000">
                                          <p:val>
                                            <p:strVal val="#ppt_w"/>
                                          </p:val>
                                        </p:tav>
                                      </p:tavLst>
                                    </p:anim>
                                    <p:anim calcmode="lin" valueType="num">
                                      <p:cBhvr>
                                        <p:cTn id="21" dur="500" fill="hold"/>
                                        <p:tgtEl>
                                          <p:spTgt spid="60"/>
                                        </p:tgtEl>
                                        <p:attrNameLst>
                                          <p:attrName>ppt_h</p:attrName>
                                        </p:attrNameLst>
                                      </p:cBhvr>
                                      <p:tavLst>
                                        <p:tav tm="0">
                                          <p:val>
                                            <p:fltVal val="0"/>
                                          </p:val>
                                        </p:tav>
                                        <p:tav tm="100000">
                                          <p:val>
                                            <p:strVal val="#ppt_h"/>
                                          </p:val>
                                        </p:tav>
                                      </p:tavLst>
                                    </p:anim>
                                    <p:animEffect transition="in" filter="fade">
                                      <p:cBhvr>
                                        <p:cTn id="22" dur="500"/>
                                        <p:tgtEl>
                                          <p:spTgt spid="60"/>
                                        </p:tgtEl>
                                      </p:cBhvr>
                                    </p:animEffect>
                                  </p:childTnLst>
                                </p:cTn>
                              </p:par>
                              <p:par>
                                <p:cTn id="23" presetID="53" presetClass="entr" presetSubtype="16" fill="hold" nodeType="withEffect">
                                  <p:stCondLst>
                                    <p:cond delay="500"/>
                                  </p:stCondLst>
                                  <p:childTnLst>
                                    <p:set>
                                      <p:cBhvr>
                                        <p:cTn id="24" dur="1" fill="hold">
                                          <p:stCondLst>
                                            <p:cond delay="0"/>
                                          </p:stCondLst>
                                        </p:cTn>
                                        <p:tgtEl>
                                          <p:spTgt spid="97"/>
                                        </p:tgtEl>
                                        <p:attrNameLst>
                                          <p:attrName>style.visibility</p:attrName>
                                        </p:attrNameLst>
                                      </p:cBhvr>
                                      <p:to>
                                        <p:strVal val="visible"/>
                                      </p:to>
                                    </p:set>
                                    <p:anim calcmode="lin" valueType="num">
                                      <p:cBhvr>
                                        <p:cTn id="25" dur="500" fill="hold"/>
                                        <p:tgtEl>
                                          <p:spTgt spid="97"/>
                                        </p:tgtEl>
                                        <p:attrNameLst>
                                          <p:attrName>ppt_w</p:attrName>
                                        </p:attrNameLst>
                                      </p:cBhvr>
                                      <p:tavLst>
                                        <p:tav tm="0">
                                          <p:val>
                                            <p:fltVal val="0"/>
                                          </p:val>
                                        </p:tav>
                                        <p:tav tm="100000">
                                          <p:val>
                                            <p:strVal val="#ppt_w"/>
                                          </p:val>
                                        </p:tav>
                                      </p:tavLst>
                                    </p:anim>
                                    <p:anim calcmode="lin" valueType="num">
                                      <p:cBhvr>
                                        <p:cTn id="26" dur="500" fill="hold"/>
                                        <p:tgtEl>
                                          <p:spTgt spid="97"/>
                                        </p:tgtEl>
                                        <p:attrNameLst>
                                          <p:attrName>ppt_h</p:attrName>
                                        </p:attrNameLst>
                                      </p:cBhvr>
                                      <p:tavLst>
                                        <p:tav tm="0">
                                          <p:val>
                                            <p:fltVal val="0"/>
                                          </p:val>
                                        </p:tav>
                                        <p:tav tm="100000">
                                          <p:val>
                                            <p:strVal val="#ppt_h"/>
                                          </p:val>
                                        </p:tav>
                                      </p:tavLst>
                                    </p:anim>
                                    <p:animEffect transition="in" filter="fade">
                                      <p:cBhvr>
                                        <p:cTn id="27" dur="500"/>
                                        <p:tgtEl>
                                          <p:spTgt spid="97"/>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4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处理流程</a:t>
            </a: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12" name="Freeform 6"/>
          <p:cNvSpPr/>
          <p:nvPr/>
        </p:nvSpPr>
        <p:spPr bwMode="auto">
          <a:xfrm>
            <a:off x="-28818" y="2204864"/>
            <a:ext cx="11838527" cy="3103010"/>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chemeClr val="accent5">
              <a:lumMod val="75000"/>
            </a:schemeClr>
          </a:solidFill>
          <a:ln w="0">
            <a:solidFill>
              <a:schemeClr val="accent5">
                <a:lumMod val="75000"/>
              </a:schemeClr>
            </a:solidFill>
            <a:prstDash val="solid"/>
            <a:round/>
          </a:ln>
          <a:effectLst>
            <a:outerShdw algn="tl" rotWithShape="0">
              <a:srgbClr val="FFFFFF"/>
            </a:outerShdw>
          </a:effectLst>
        </p:spPr>
        <p:txBody>
          <a:bodyPr vert="horz" wrap="square" lIns="123718" tIns="61859" rIns="123718" bIns="61859"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nvGrpSpPr>
          <p:cNvPr id="14" name="Group 19"/>
          <p:cNvGrpSpPr/>
          <p:nvPr/>
        </p:nvGrpSpPr>
        <p:grpSpPr>
          <a:xfrm>
            <a:off x="704663" y="3350979"/>
            <a:ext cx="1912572" cy="1207702"/>
            <a:chOff x="552376" y="2667382"/>
            <a:chExt cx="1499240" cy="958587"/>
          </a:xfrm>
        </p:grpSpPr>
        <p:sp>
          <p:nvSpPr>
            <p:cNvPr id="15" name="Rectangle 26"/>
            <p:cNvSpPr/>
            <p:nvPr/>
          </p:nvSpPr>
          <p:spPr bwMode="auto">
            <a:xfrm>
              <a:off x="552376" y="2880550"/>
              <a:ext cx="1499240"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14000"/>
                </a:lnSpc>
                <a:spcBef>
                  <a:spcPct val="0"/>
                </a:spcBef>
                <a:spcAft>
                  <a:spcPct val="0"/>
                </a:spcAft>
              </a:pPr>
              <a:r>
                <a:rPr lang="zh-CN" altLang="en-US" sz="1600" dirty="0">
                  <a:latin typeface="+mj-ea"/>
                  <a:ea typeface="+mj-ea"/>
                  <a:cs typeface="Lato Light" charset="0"/>
                  <a:sym typeface="Lato Light" charset="0"/>
                </a:rPr>
                <a:t>来源互联网的短对话文本数据</a:t>
              </a:r>
              <a:endParaRPr lang="en-US" sz="1600" dirty="0">
                <a:latin typeface="+mj-ea"/>
                <a:ea typeface="+mj-ea"/>
                <a:cs typeface="Lato Light" charset="0"/>
                <a:sym typeface="Lato Light" charset="0"/>
              </a:endParaRPr>
            </a:p>
          </p:txBody>
        </p:sp>
        <p:sp>
          <p:nvSpPr>
            <p:cNvPr id="16"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rPr>
                <a:t>语料获取</a:t>
              </a: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p:txBody>
        </p:sp>
      </p:grpSp>
      <p:grpSp>
        <p:nvGrpSpPr>
          <p:cNvPr id="21" name="Group 129"/>
          <p:cNvGrpSpPr/>
          <p:nvPr/>
        </p:nvGrpSpPr>
        <p:grpSpPr>
          <a:xfrm>
            <a:off x="3414812" y="2383695"/>
            <a:ext cx="1801304" cy="1029530"/>
            <a:chOff x="696724" y="2667382"/>
            <a:chExt cx="1412019" cy="817167"/>
          </a:xfrm>
        </p:grpSpPr>
        <p:sp>
          <p:nvSpPr>
            <p:cNvPr id="23" name="Rectangle 26"/>
            <p:cNvSpPr/>
            <p:nvPr/>
          </p:nvSpPr>
          <p:spPr bwMode="auto">
            <a:xfrm>
              <a:off x="753851" y="2885711"/>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zh-CN" sz="1600" dirty="0">
                  <a:latin typeface="+mn-ea"/>
                </a:rPr>
                <a:t>使用正则表达式去掉无意义的标签、特殊</a:t>
              </a:r>
              <a:r>
                <a:rPr lang="en-US" altLang="zh-CN" sz="1600" dirty="0">
                  <a:latin typeface="+mn-ea"/>
                </a:rPr>
                <a:t>Unicode</a:t>
              </a:r>
              <a:r>
                <a:rPr lang="zh-CN" altLang="zh-CN" sz="1600" dirty="0">
                  <a:latin typeface="+mn-ea"/>
                </a:rPr>
                <a:t>字符等，降低模型学习任务难度</a:t>
              </a:r>
              <a:endParaRPr lang="en-US" sz="1600" dirty="0">
                <a:solidFill>
                  <a:srgbClr val="595959"/>
                </a:solidFill>
                <a:latin typeface="+mn-ea"/>
                <a:cs typeface="Lato Light" charset="0"/>
                <a:sym typeface="Lato Light" charset="0"/>
              </a:endParaRPr>
            </a:p>
          </p:txBody>
        </p:sp>
        <p:sp>
          <p:nvSpPr>
            <p:cNvPr id="24" name="Rectangle 27"/>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rPr>
                <a:t>数据清洗</a:t>
              </a: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p:txBody>
        </p:sp>
      </p:grpSp>
      <p:grpSp>
        <p:nvGrpSpPr>
          <p:cNvPr id="25" name="Group 132"/>
          <p:cNvGrpSpPr/>
          <p:nvPr/>
        </p:nvGrpSpPr>
        <p:grpSpPr>
          <a:xfrm>
            <a:off x="7524099" y="1176669"/>
            <a:ext cx="1738701" cy="1016614"/>
            <a:chOff x="696724" y="2667382"/>
            <a:chExt cx="1362945" cy="806916"/>
          </a:xfrm>
        </p:grpSpPr>
        <p:sp>
          <p:nvSpPr>
            <p:cNvPr id="26" name="Rectangle 26"/>
            <p:cNvSpPr/>
            <p:nvPr/>
          </p:nvSpPr>
          <p:spPr bwMode="auto">
            <a:xfrm>
              <a:off x="696724" y="2875460"/>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1600" dirty="0">
                  <a:latin typeface="+mj-ea"/>
                  <a:ea typeface="+mj-ea"/>
                  <a:cs typeface="Lato Light" charset="0"/>
                  <a:sym typeface="Lato Light" charset="0"/>
                </a:rPr>
                <a:t>根据语义向量和前一时刻的输出预测当前回复词语</a:t>
              </a:r>
              <a:endParaRPr lang="en-US" sz="1600" dirty="0">
                <a:latin typeface="+mj-ea"/>
                <a:ea typeface="+mj-ea"/>
                <a:cs typeface="Lato Light" charset="0"/>
                <a:sym typeface="Lato Light" charset="0"/>
              </a:endParaRPr>
            </a:p>
          </p:txBody>
        </p:sp>
        <p:sp>
          <p:nvSpPr>
            <p:cNvPr id="27" name="Rectangle 27"/>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rPr>
                <a:t>模型输出</a:t>
              </a: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p:txBody>
        </p:sp>
      </p:grpSp>
      <p:grpSp>
        <p:nvGrpSpPr>
          <p:cNvPr id="28" name="Group 135"/>
          <p:cNvGrpSpPr/>
          <p:nvPr/>
        </p:nvGrpSpPr>
        <p:grpSpPr>
          <a:xfrm>
            <a:off x="4735374" y="5404570"/>
            <a:ext cx="1912572" cy="963069"/>
            <a:chOff x="620524" y="2667382"/>
            <a:chExt cx="1499240" cy="764416"/>
          </a:xfrm>
        </p:grpSpPr>
        <p:sp>
          <p:nvSpPr>
            <p:cNvPr id="29" name="Rectangle 26"/>
            <p:cNvSpPr/>
            <p:nvPr/>
          </p:nvSpPr>
          <p:spPr bwMode="auto">
            <a:xfrm>
              <a:off x="620524" y="284128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14000"/>
                </a:lnSpc>
                <a:spcBef>
                  <a:spcPct val="0"/>
                </a:spcBef>
                <a:spcAft>
                  <a:spcPct val="0"/>
                </a:spcAft>
              </a:pPr>
              <a:r>
                <a:rPr lang="zh-CN" altLang="en-US" sz="1600" dirty="0">
                  <a:latin typeface="+mj-ea"/>
                  <a:ea typeface="+mj-ea"/>
                  <a:cs typeface="Lato Light" charset="0"/>
                  <a:sym typeface="Lato Light" charset="0"/>
                </a:rPr>
                <a:t>基于</a:t>
              </a:r>
              <a:r>
                <a:rPr lang="en-US" altLang="zh-CN" sz="1600" dirty="0">
                  <a:latin typeface="+mj-ea"/>
                  <a:ea typeface="+mj-ea"/>
                  <a:cs typeface="Lato Light" charset="0"/>
                  <a:sym typeface="Lato Light" charset="0"/>
                </a:rPr>
                <a:t>one-hot</a:t>
              </a:r>
              <a:r>
                <a:rPr lang="zh-CN" altLang="en-US" sz="1600" dirty="0">
                  <a:latin typeface="+mj-ea"/>
                  <a:ea typeface="+mj-ea"/>
                  <a:cs typeface="Lato Light" charset="0"/>
                  <a:sym typeface="Lato Light" charset="0"/>
                </a:rPr>
                <a:t>编码，建立词库，将自然语言编码成实数向量</a:t>
              </a:r>
              <a:endParaRPr lang="en-US" sz="1600" dirty="0">
                <a:latin typeface="+mj-ea"/>
                <a:ea typeface="+mj-ea"/>
                <a:cs typeface="Lato Light" charset="0"/>
                <a:sym typeface="Lato Light" charset="0"/>
              </a:endParaRPr>
            </a:p>
          </p:txBody>
        </p:sp>
        <p:sp>
          <p:nvSpPr>
            <p:cNvPr id="30"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rPr>
                <a:t>词嵌入</a:t>
              </a: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a:p>
              <a:pPr algn="ctr" fontAlgn="base">
                <a:lnSpc>
                  <a:spcPct val="80000"/>
                </a:lnSpc>
                <a:spcBef>
                  <a:spcPct val="0"/>
                </a:spcBef>
                <a:spcAft>
                  <a:spcPct val="0"/>
                </a:spcAft>
              </a:pP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p:txBody>
        </p:sp>
      </p:grpSp>
      <p:grpSp>
        <p:nvGrpSpPr>
          <p:cNvPr id="31" name="Group 138"/>
          <p:cNvGrpSpPr/>
          <p:nvPr/>
        </p:nvGrpSpPr>
        <p:grpSpPr>
          <a:xfrm>
            <a:off x="7536264" y="3845279"/>
            <a:ext cx="1873765" cy="1028171"/>
            <a:chOff x="582796" y="2667382"/>
            <a:chExt cx="1468820" cy="816090"/>
          </a:xfrm>
        </p:grpSpPr>
        <p:sp>
          <p:nvSpPr>
            <p:cNvPr id="36" name="Rectangle 26"/>
            <p:cNvSpPr/>
            <p:nvPr/>
          </p:nvSpPr>
          <p:spPr bwMode="auto">
            <a:xfrm>
              <a:off x="582796" y="2908896"/>
              <a:ext cx="1468820" cy="574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14000"/>
                </a:lnSpc>
                <a:spcBef>
                  <a:spcPct val="0"/>
                </a:spcBef>
                <a:spcAft>
                  <a:spcPct val="0"/>
                </a:spcAft>
              </a:pPr>
              <a:r>
                <a:rPr lang="zh-CN" altLang="en-US" sz="1600" dirty="0">
                  <a:latin typeface="+mj-ea"/>
                  <a:ea typeface="+mj-ea"/>
                  <a:cs typeface="Lato Light" charset="0"/>
                  <a:sym typeface="Lato Light" charset="0"/>
                </a:rPr>
                <a:t>将编码后的句子序列输入模型，由模型学习语义向量</a:t>
              </a:r>
              <a:endParaRPr lang="en-US" sz="1600" dirty="0">
                <a:latin typeface="+mj-ea"/>
                <a:ea typeface="+mj-ea"/>
                <a:cs typeface="Lato Light" charset="0"/>
                <a:sym typeface="Lato Light" charset="0"/>
              </a:endParaRPr>
            </a:p>
          </p:txBody>
        </p:sp>
        <p:sp>
          <p:nvSpPr>
            <p:cNvPr id="37"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rPr>
                <a:t>模型输入</a:t>
              </a:r>
              <a:endParaRPr lang="en-US" altLang="zh-CN" b="1" dirty="0">
                <a:solidFill>
                  <a:srgbClr val="31859C"/>
                </a:solidFill>
                <a:latin typeface="微软雅黑" panose="020B0503020204020204" pitchFamily="34" charset="-122"/>
                <a:ea typeface="微软雅黑" panose="020B0503020204020204" pitchFamily="34" charset="-122"/>
                <a:cs typeface="Bebas Neue" panose="020B0606020202050201" charset="0"/>
                <a:sym typeface="Bebas Neue" panose="020B0606020202050201" charset="0"/>
              </a:endParaRPr>
            </a:p>
          </p:txBody>
        </p:sp>
      </p:grpSp>
      <p:grpSp>
        <p:nvGrpSpPr>
          <p:cNvPr id="41" name="Group 15"/>
          <p:cNvGrpSpPr/>
          <p:nvPr/>
        </p:nvGrpSpPr>
        <p:grpSpPr>
          <a:xfrm>
            <a:off x="7397538" y="3104267"/>
            <a:ext cx="596129" cy="588738"/>
            <a:chOff x="6590322" y="2740893"/>
            <a:chExt cx="467298" cy="467298"/>
          </a:xfrm>
        </p:grpSpPr>
        <p:sp>
          <p:nvSpPr>
            <p:cNvPr id="42" name="Freeform 11"/>
            <p:cNvSpPr/>
            <p:nvPr/>
          </p:nvSpPr>
          <p:spPr bwMode="auto">
            <a:xfrm>
              <a:off x="6590322" y="2740893"/>
              <a:ext cx="467298" cy="467298"/>
            </a:xfrm>
            <a:custGeom>
              <a:avLst/>
              <a:gdLst>
                <a:gd name="T0" fmla="*/ 103 w 204"/>
                <a:gd name="T1" fmla="*/ 0 h 204"/>
                <a:gd name="T2" fmla="*/ 130 w 204"/>
                <a:gd name="T3" fmla="*/ 3 h 204"/>
                <a:gd name="T4" fmla="*/ 153 w 204"/>
                <a:gd name="T5" fmla="*/ 13 h 204"/>
                <a:gd name="T6" fmla="*/ 174 w 204"/>
                <a:gd name="T7" fmla="*/ 30 h 204"/>
                <a:gd name="T8" fmla="*/ 191 w 204"/>
                <a:gd name="T9" fmla="*/ 51 h 204"/>
                <a:gd name="T10" fmla="*/ 201 w 204"/>
                <a:gd name="T11" fmla="*/ 74 h 204"/>
                <a:gd name="T12" fmla="*/ 204 w 204"/>
                <a:gd name="T13" fmla="*/ 101 h 204"/>
                <a:gd name="T14" fmla="*/ 201 w 204"/>
                <a:gd name="T15" fmla="*/ 128 h 204"/>
                <a:gd name="T16" fmla="*/ 191 w 204"/>
                <a:gd name="T17" fmla="*/ 153 h 204"/>
                <a:gd name="T18" fmla="*/ 174 w 204"/>
                <a:gd name="T19" fmla="*/ 174 h 204"/>
                <a:gd name="T20" fmla="*/ 153 w 204"/>
                <a:gd name="T21" fmla="*/ 189 h 204"/>
                <a:gd name="T22" fmla="*/ 130 w 204"/>
                <a:gd name="T23" fmla="*/ 199 h 204"/>
                <a:gd name="T24" fmla="*/ 103 w 204"/>
                <a:gd name="T25" fmla="*/ 204 h 204"/>
                <a:gd name="T26" fmla="*/ 76 w 204"/>
                <a:gd name="T27" fmla="*/ 199 h 204"/>
                <a:gd name="T28" fmla="*/ 51 w 204"/>
                <a:gd name="T29" fmla="*/ 189 h 204"/>
                <a:gd name="T30" fmla="*/ 30 w 204"/>
                <a:gd name="T31" fmla="*/ 174 h 204"/>
                <a:gd name="T32" fmla="*/ 15 w 204"/>
                <a:gd name="T33" fmla="*/ 153 h 204"/>
                <a:gd name="T34" fmla="*/ 5 w 204"/>
                <a:gd name="T35" fmla="*/ 128 h 204"/>
                <a:gd name="T36" fmla="*/ 0 w 204"/>
                <a:gd name="T37" fmla="*/ 101 h 204"/>
                <a:gd name="T38" fmla="*/ 5 w 204"/>
                <a:gd name="T39" fmla="*/ 74 h 204"/>
                <a:gd name="T40" fmla="*/ 15 w 204"/>
                <a:gd name="T41" fmla="*/ 51 h 204"/>
                <a:gd name="T42" fmla="*/ 30 w 204"/>
                <a:gd name="T43" fmla="*/ 30 h 204"/>
                <a:gd name="T44" fmla="*/ 51 w 204"/>
                <a:gd name="T45" fmla="*/ 13 h 204"/>
                <a:gd name="T46" fmla="*/ 76 w 204"/>
                <a:gd name="T47" fmla="*/ 3 h 204"/>
                <a:gd name="T48" fmla="*/ 103 w 204"/>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4">
                  <a:moveTo>
                    <a:pt x="103" y="0"/>
                  </a:moveTo>
                  <a:lnTo>
                    <a:pt x="130" y="3"/>
                  </a:lnTo>
                  <a:lnTo>
                    <a:pt x="153" y="13"/>
                  </a:lnTo>
                  <a:lnTo>
                    <a:pt x="174" y="30"/>
                  </a:lnTo>
                  <a:lnTo>
                    <a:pt x="191" y="51"/>
                  </a:lnTo>
                  <a:lnTo>
                    <a:pt x="201" y="74"/>
                  </a:lnTo>
                  <a:lnTo>
                    <a:pt x="204" y="101"/>
                  </a:lnTo>
                  <a:lnTo>
                    <a:pt x="201" y="128"/>
                  </a:lnTo>
                  <a:lnTo>
                    <a:pt x="191" y="153"/>
                  </a:lnTo>
                  <a:lnTo>
                    <a:pt x="174" y="174"/>
                  </a:lnTo>
                  <a:lnTo>
                    <a:pt x="153" y="189"/>
                  </a:lnTo>
                  <a:lnTo>
                    <a:pt x="130" y="199"/>
                  </a:lnTo>
                  <a:lnTo>
                    <a:pt x="103" y="204"/>
                  </a:lnTo>
                  <a:lnTo>
                    <a:pt x="76" y="199"/>
                  </a:lnTo>
                  <a:lnTo>
                    <a:pt x="51" y="189"/>
                  </a:lnTo>
                  <a:lnTo>
                    <a:pt x="30" y="174"/>
                  </a:lnTo>
                  <a:lnTo>
                    <a:pt x="15" y="153"/>
                  </a:lnTo>
                  <a:lnTo>
                    <a:pt x="5" y="128"/>
                  </a:lnTo>
                  <a:lnTo>
                    <a:pt x="0" y="101"/>
                  </a:lnTo>
                  <a:lnTo>
                    <a:pt x="5" y="74"/>
                  </a:lnTo>
                  <a:lnTo>
                    <a:pt x="15" y="51"/>
                  </a:lnTo>
                  <a:lnTo>
                    <a:pt x="30" y="30"/>
                  </a:lnTo>
                  <a:lnTo>
                    <a:pt x="51" y="13"/>
                  </a:lnTo>
                  <a:lnTo>
                    <a:pt x="76" y="3"/>
                  </a:lnTo>
                  <a:lnTo>
                    <a:pt x="103"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43" name="Freeform 6"/>
            <p:cNvSpPr>
              <a:spLocks noEditPoints="1"/>
            </p:cNvSpPr>
            <p:nvPr/>
          </p:nvSpPr>
          <p:spPr bwMode="auto">
            <a:xfrm>
              <a:off x="6661500" y="2865381"/>
              <a:ext cx="318518" cy="211972"/>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44" name="Group 1"/>
          <p:cNvGrpSpPr/>
          <p:nvPr/>
        </p:nvGrpSpPr>
        <p:grpSpPr>
          <a:xfrm>
            <a:off x="1359996" y="2531858"/>
            <a:ext cx="593207" cy="588738"/>
            <a:chOff x="1066082" y="1818668"/>
            <a:chExt cx="465007" cy="467298"/>
          </a:xfrm>
        </p:grpSpPr>
        <p:sp>
          <p:nvSpPr>
            <p:cNvPr id="45" name="Freeform 7"/>
            <p:cNvSpPr/>
            <p:nvPr/>
          </p:nvSpPr>
          <p:spPr bwMode="auto">
            <a:xfrm>
              <a:off x="1066082" y="1818668"/>
              <a:ext cx="465007" cy="467298"/>
            </a:xfrm>
            <a:custGeom>
              <a:avLst/>
              <a:gdLst>
                <a:gd name="T0" fmla="*/ 102 w 203"/>
                <a:gd name="T1" fmla="*/ 0 h 204"/>
                <a:gd name="T2" fmla="*/ 129 w 203"/>
                <a:gd name="T3" fmla="*/ 3 h 204"/>
                <a:gd name="T4" fmla="*/ 153 w 203"/>
                <a:gd name="T5" fmla="*/ 13 h 204"/>
                <a:gd name="T6" fmla="*/ 174 w 203"/>
                <a:gd name="T7" fmla="*/ 30 h 204"/>
                <a:gd name="T8" fmla="*/ 190 w 203"/>
                <a:gd name="T9" fmla="*/ 50 h 204"/>
                <a:gd name="T10" fmla="*/ 200 w 203"/>
                <a:gd name="T11" fmla="*/ 74 h 204"/>
                <a:gd name="T12" fmla="*/ 203 w 203"/>
                <a:gd name="T13" fmla="*/ 102 h 204"/>
                <a:gd name="T14" fmla="*/ 200 w 203"/>
                <a:gd name="T15" fmla="*/ 129 h 204"/>
                <a:gd name="T16" fmla="*/ 190 w 203"/>
                <a:gd name="T17" fmla="*/ 153 h 204"/>
                <a:gd name="T18" fmla="*/ 174 w 203"/>
                <a:gd name="T19" fmla="*/ 174 h 204"/>
                <a:gd name="T20" fmla="*/ 153 w 203"/>
                <a:gd name="T21" fmla="*/ 190 h 204"/>
                <a:gd name="T22" fmla="*/ 129 w 203"/>
                <a:gd name="T23" fmla="*/ 201 h 204"/>
                <a:gd name="T24" fmla="*/ 102 w 203"/>
                <a:gd name="T25" fmla="*/ 204 h 204"/>
                <a:gd name="T26" fmla="*/ 74 w 203"/>
                <a:gd name="T27" fmla="*/ 201 h 204"/>
                <a:gd name="T28" fmla="*/ 50 w 203"/>
                <a:gd name="T29" fmla="*/ 190 h 204"/>
                <a:gd name="T30" fmla="*/ 30 w 203"/>
                <a:gd name="T31" fmla="*/ 174 h 204"/>
                <a:gd name="T32" fmla="*/ 13 w 203"/>
                <a:gd name="T33" fmla="*/ 153 h 204"/>
                <a:gd name="T34" fmla="*/ 3 w 203"/>
                <a:gd name="T35" fmla="*/ 129 h 204"/>
                <a:gd name="T36" fmla="*/ 0 w 203"/>
                <a:gd name="T37" fmla="*/ 102 h 204"/>
                <a:gd name="T38" fmla="*/ 3 w 203"/>
                <a:gd name="T39" fmla="*/ 74 h 204"/>
                <a:gd name="T40" fmla="*/ 13 w 203"/>
                <a:gd name="T41" fmla="*/ 50 h 204"/>
                <a:gd name="T42" fmla="*/ 30 w 203"/>
                <a:gd name="T43" fmla="*/ 30 h 204"/>
                <a:gd name="T44" fmla="*/ 50 w 203"/>
                <a:gd name="T45" fmla="*/ 13 h 204"/>
                <a:gd name="T46" fmla="*/ 74 w 203"/>
                <a:gd name="T47" fmla="*/ 3 h 204"/>
                <a:gd name="T48" fmla="*/ 102 w 203"/>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4">
                  <a:moveTo>
                    <a:pt x="102" y="0"/>
                  </a:moveTo>
                  <a:lnTo>
                    <a:pt x="129" y="3"/>
                  </a:lnTo>
                  <a:lnTo>
                    <a:pt x="153" y="13"/>
                  </a:lnTo>
                  <a:lnTo>
                    <a:pt x="174" y="30"/>
                  </a:lnTo>
                  <a:lnTo>
                    <a:pt x="190" y="50"/>
                  </a:lnTo>
                  <a:lnTo>
                    <a:pt x="200" y="74"/>
                  </a:lnTo>
                  <a:lnTo>
                    <a:pt x="203" y="102"/>
                  </a:lnTo>
                  <a:lnTo>
                    <a:pt x="200" y="129"/>
                  </a:lnTo>
                  <a:lnTo>
                    <a:pt x="190" y="153"/>
                  </a:lnTo>
                  <a:lnTo>
                    <a:pt x="174" y="174"/>
                  </a:lnTo>
                  <a:lnTo>
                    <a:pt x="153" y="190"/>
                  </a:lnTo>
                  <a:lnTo>
                    <a:pt x="129" y="201"/>
                  </a:lnTo>
                  <a:lnTo>
                    <a:pt x="102" y="204"/>
                  </a:lnTo>
                  <a:lnTo>
                    <a:pt x="74" y="201"/>
                  </a:lnTo>
                  <a:lnTo>
                    <a:pt x="50" y="190"/>
                  </a:lnTo>
                  <a:lnTo>
                    <a:pt x="30" y="174"/>
                  </a:lnTo>
                  <a:lnTo>
                    <a:pt x="13" y="153"/>
                  </a:lnTo>
                  <a:lnTo>
                    <a:pt x="3" y="129"/>
                  </a:lnTo>
                  <a:lnTo>
                    <a:pt x="0" y="102"/>
                  </a:lnTo>
                  <a:lnTo>
                    <a:pt x="3" y="74"/>
                  </a:lnTo>
                  <a:lnTo>
                    <a:pt x="13" y="50"/>
                  </a:lnTo>
                  <a:lnTo>
                    <a:pt x="30" y="30"/>
                  </a:lnTo>
                  <a:lnTo>
                    <a:pt x="50" y="13"/>
                  </a:lnTo>
                  <a:lnTo>
                    <a:pt x="74" y="3"/>
                  </a:lnTo>
                  <a:lnTo>
                    <a:pt x="102"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46" name="Freeform 7"/>
            <p:cNvSpPr>
              <a:spLocks noEditPoints="1"/>
            </p:cNvSpPr>
            <p:nvPr/>
          </p:nvSpPr>
          <p:spPr bwMode="auto">
            <a:xfrm>
              <a:off x="1145360" y="1919614"/>
              <a:ext cx="299574" cy="277578"/>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47" name="Group 2"/>
          <p:cNvGrpSpPr/>
          <p:nvPr/>
        </p:nvGrpSpPr>
        <p:grpSpPr>
          <a:xfrm>
            <a:off x="3054112" y="3796187"/>
            <a:ext cx="593207" cy="585851"/>
            <a:chOff x="3635896" y="1825130"/>
            <a:chExt cx="465007" cy="465007"/>
          </a:xfrm>
        </p:grpSpPr>
        <p:sp>
          <p:nvSpPr>
            <p:cNvPr id="48" name="Freeform 8"/>
            <p:cNvSpPr/>
            <p:nvPr/>
          </p:nvSpPr>
          <p:spPr bwMode="auto">
            <a:xfrm>
              <a:off x="3635896" y="1825130"/>
              <a:ext cx="465007" cy="465007"/>
            </a:xfrm>
            <a:custGeom>
              <a:avLst/>
              <a:gdLst>
                <a:gd name="T0" fmla="*/ 101 w 203"/>
                <a:gd name="T1" fmla="*/ 0 h 203"/>
                <a:gd name="T2" fmla="*/ 129 w 203"/>
                <a:gd name="T3" fmla="*/ 2 h 203"/>
                <a:gd name="T4" fmla="*/ 153 w 203"/>
                <a:gd name="T5" fmla="*/ 13 h 203"/>
                <a:gd name="T6" fmla="*/ 173 w 203"/>
                <a:gd name="T7" fmla="*/ 29 h 203"/>
                <a:gd name="T8" fmla="*/ 190 w 203"/>
                <a:gd name="T9" fmla="*/ 50 h 203"/>
                <a:gd name="T10" fmla="*/ 200 w 203"/>
                <a:gd name="T11" fmla="*/ 74 h 203"/>
                <a:gd name="T12" fmla="*/ 203 w 203"/>
                <a:gd name="T13" fmla="*/ 101 h 203"/>
                <a:gd name="T14" fmla="*/ 200 w 203"/>
                <a:gd name="T15" fmla="*/ 129 h 203"/>
                <a:gd name="T16" fmla="*/ 190 w 203"/>
                <a:gd name="T17" fmla="*/ 153 h 203"/>
                <a:gd name="T18" fmla="*/ 173 w 203"/>
                <a:gd name="T19" fmla="*/ 174 h 203"/>
                <a:gd name="T20" fmla="*/ 153 w 203"/>
                <a:gd name="T21" fmla="*/ 190 h 203"/>
                <a:gd name="T22" fmla="*/ 129 w 203"/>
                <a:gd name="T23" fmla="*/ 200 h 203"/>
                <a:gd name="T24" fmla="*/ 101 w 203"/>
                <a:gd name="T25" fmla="*/ 203 h 203"/>
                <a:gd name="T26" fmla="*/ 74 w 203"/>
                <a:gd name="T27" fmla="*/ 200 h 203"/>
                <a:gd name="T28" fmla="*/ 50 w 203"/>
                <a:gd name="T29" fmla="*/ 190 h 203"/>
                <a:gd name="T30" fmla="*/ 29 w 203"/>
                <a:gd name="T31" fmla="*/ 174 h 203"/>
                <a:gd name="T32" fmla="*/ 13 w 203"/>
                <a:gd name="T33" fmla="*/ 153 h 203"/>
                <a:gd name="T34" fmla="*/ 3 w 203"/>
                <a:gd name="T35" fmla="*/ 129 h 203"/>
                <a:gd name="T36" fmla="*/ 0 w 203"/>
                <a:gd name="T37" fmla="*/ 101 h 203"/>
                <a:gd name="T38" fmla="*/ 3 w 203"/>
                <a:gd name="T39" fmla="*/ 74 h 203"/>
                <a:gd name="T40" fmla="*/ 13 w 203"/>
                <a:gd name="T41" fmla="*/ 50 h 203"/>
                <a:gd name="T42" fmla="*/ 29 w 203"/>
                <a:gd name="T43" fmla="*/ 29 h 203"/>
                <a:gd name="T44" fmla="*/ 50 w 203"/>
                <a:gd name="T45" fmla="*/ 13 h 203"/>
                <a:gd name="T46" fmla="*/ 74 w 203"/>
                <a:gd name="T47" fmla="*/ 2 h 203"/>
                <a:gd name="T48" fmla="*/ 101 w 203"/>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3">
                  <a:moveTo>
                    <a:pt x="101" y="0"/>
                  </a:moveTo>
                  <a:lnTo>
                    <a:pt x="129" y="2"/>
                  </a:lnTo>
                  <a:lnTo>
                    <a:pt x="153" y="13"/>
                  </a:lnTo>
                  <a:lnTo>
                    <a:pt x="173" y="29"/>
                  </a:lnTo>
                  <a:lnTo>
                    <a:pt x="190" y="50"/>
                  </a:lnTo>
                  <a:lnTo>
                    <a:pt x="200" y="74"/>
                  </a:lnTo>
                  <a:lnTo>
                    <a:pt x="203" y="101"/>
                  </a:lnTo>
                  <a:lnTo>
                    <a:pt x="200" y="129"/>
                  </a:lnTo>
                  <a:lnTo>
                    <a:pt x="190" y="153"/>
                  </a:lnTo>
                  <a:lnTo>
                    <a:pt x="173" y="174"/>
                  </a:lnTo>
                  <a:lnTo>
                    <a:pt x="153" y="190"/>
                  </a:lnTo>
                  <a:lnTo>
                    <a:pt x="129" y="200"/>
                  </a:lnTo>
                  <a:lnTo>
                    <a:pt x="101" y="203"/>
                  </a:lnTo>
                  <a:lnTo>
                    <a:pt x="74" y="200"/>
                  </a:lnTo>
                  <a:lnTo>
                    <a:pt x="50" y="190"/>
                  </a:lnTo>
                  <a:lnTo>
                    <a:pt x="29" y="174"/>
                  </a:lnTo>
                  <a:lnTo>
                    <a:pt x="13" y="153"/>
                  </a:lnTo>
                  <a:lnTo>
                    <a:pt x="3" y="129"/>
                  </a:lnTo>
                  <a:lnTo>
                    <a:pt x="0" y="101"/>
                  </a:lnTo>
                  <a:lnTo>
                    <a:pt x="3" y="74"/>
                  </a:lnTo>
                  <a:lnTo>
                    <a:pt x="13" y="50"/>
                  </a:lnTo>
                  <a:lnTo>
                    <a:pt x="29" y="29"/>
                  </a:lnTo>
                  <a:lnTo>
                    <a:pt x="50" y="13"/>
                  </a:lnTo>
                  <a:lnTo>
                    <a:pt x="74" y="2"/>
                  </a:lnTo>
                  <a:lnTo>
                    <a:pt x="101"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49" name="Freeform 8"/>
            <p:cNvSpPr>
              <a:spLocks noEditPoints="1"/>
            </p:cNvSpPr>
            <p:nvPr/>
          </p:nvSpPr>
          <p:spPr bwMode="auto">
            <a:xfrm>
              <a:off x="3788568" y="1901620"/>
              <a:ext cx="201914" cy="300866"/>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50" name="Group 17"/>
          <p:cNvGrpSpPr/>
          <p:nvPr/>
        </p:nvGrpSpPr>
        <p:grpSpPr>
          <a:xfrm>
            <a:off x="9271904" y="2013081"/>
            <a:ext cx="596129" cy="585851"/>
            <a:chOff x="6365383" y="987574"/>
            <a:chExt cx="467298" cy="465007"/>
          </a:xfrm>
        </p:grpSpPr>
        <p:sp>
          <p:nvSpPr>
            <p:cNvPr id="51" name="Freeform 10"/>
            <p:cNvSpPr/>
            <p:nvPr/>
          </p:nvSpPr>
          <p:spPr bwMode="auto">
            <a:xfrm>
              <a:off x="6365383" y="987574"/>
              <a:ext cx="467298" cy="465007"/>
            </a:xfrm>
            <a:custGeom>
              <a:avLst/>
              <a:gdLst>
                <a:gd name="T0" fmla="*/ 101 w 204"/>
                <a:gd name="T1" fmla="*/ 0 h 203"/>
                <a:gd name="T2" fmla="*/ 130 w 204"/>
                <a:gd name="T3" fmla="*/ 3 h 203"/>
                <a:gd name="T4" fmla="*/ 153 w 204"/>
                <a:gd name="T5" fmla="*/ 13 h 203"/>
                <a:gd name="T6" fmla="*/ 174 w 204"/>
                <a:gd name="T7" fmla="*/ 29 h 203"/>
                <a:gd name="T8" fmla="*/ 191 w 204"/>
                <a:gd name="T9" fmla="*/ 50 h 203"/>
                <a:gd name="T10" fmla="*/ 201 w 204"/>
                <a:gd name="T11" fmla="*/ 74 h 203"/>
                <a:gd name="T12" fmla="*/ 204 w 204"/>
                <a:gd name="T13" fmla="*/ 102 h 203"/>
                <a:gd name="T14" fmla="*/ 201 w 204"/>
                <a:gd name="T15" fmla="*/ 129 h 203"/>
                <a:gd name="T16" fmla="*/ 191 w 204"/>
                <a:gd name="T17" fmla="*/ 153 h 203"/>
                <a:gd name="T18" fmla="*/ 174 w 204"/>
                <a:gd name="T19" fmla="*/ 174 h 203"/>
                <a:gd name="T20" fmla="*/ 153 w 204"/>
                <a:gd name="T21" fmla="*/ 190 h 203"/>
                <a:gd name="T22" fmla="*/ 130 w 204"/>
                <a:gd name="T23" fmla="*/ 200 h 203"/>
                <a:gd name="T24" fmla="*/ 101 w 204"/>
                <a:gd name="T25" fmla="*/ 203 h 203"/>
                <a:gd name="T26" fmla="*/ 75 w 204"/>
                <a:gd name="T27" fmla="*/ 200 h 203"/>
                <a:gd name="T28" fmla="*/ 51 w 204"/>
                <a:gd name="T29" fmla="*/ 190 h 203"/>
                <a:gd name="T30" fmla="*/ 30 w 204"/>
                <a:gd name="T31" fmla="*/ 174 h 203"/>
                <a:gd name="T32" fmla="*/ 14 w 204"/>
                <a:gd name="T33" fmla="*/ 153 h 203"/>
                <a:gd name="T34" fmla="*/ 3 w 204"/>
                <a:gd name="T35" fmla="*/ 129 h 203"/>
                <a:gd name="T36" fmla="*/ 0 w 204"/>
                <a:gd name="T37" fmla="*/ 102 h 203"/>
                <a:gd name="T38" fmla="*/ 3 w 204"/>
                <a:gd name="T39" fmla="*/ 74 h 203"/>
                <a:gd name="T40" fmla="*/ 14 w 204"/>
                <a:gd name="T41" fmla="*/ 50 h 203"/>
                <a:gd name="T42" fmla="*/ 30 w 204"/>
                <a:gd name="T43" fmla="*/ 29 h 203"/>
                <a:gd name="T44" fmla="*/ 51 w 204"/>
                <a:gd name="T45" fmla="*/ 13 h 203"/>
                <a:gd name="T46" fmla="*/ 75 w 204"/>
                <a:gd name="T47" fmla="*/ 3 h 203"/>
                <a:gd name="T48" fmla="*/ 101 w 204"/>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3">
                  <a:moveTo>
                    <a:pt x="101" y="0"/>
                  </a:moveTo>
                  <a:lnTo>
                    <a:pt x="130" y="3"/>
                  </a:lnTo>
                  <a:lnTo>
                    <a:pt x="153" y="13"/>
                  </a:lnTo>
                  <a:lnTo>
                    <a:pt x="174" y="29"/>
                  </a:lnTo>
                  <a:lnTo>
                    <a:pt x="191" y="50"/>
                  </a:lnTo>
                  <a:lnTo>
                    <a:pt x="201" y="74"/>
                  </a:lnTo>
                  <a:lnTo>
                    <a:pt x="204" y="102"/>
                  </a:lnTo>
                  <a:lnTo>
                    <a:pt x="201" y="129"/>
                  </a:lnTo>
                  <a:lnTo>
                    <a:pt x="191" y="153"/>
                  </a:lnTo>
                  <a:lnTo>
                    <a:pt x="174" y="174"/>
                  </a:lnTo>
                  <a:lnTo>
                    <a:pt x="153" y="190"/>
                  </a:lnTo>
                  <a:lnTo>
                    <a:pt x="130" y="200"/>
                  </a:lnTo>
                  <a:lnTo>
                    <a:pt x="101" y="203"/>
                  </a:lnTo>
                  <a:lnTo>
                    <a:pt x="75" y="200"/>
                  </a:lnTo>
                  <a:lnTo>
                    <a:pt x="51" y="190"/>
                  </a:lnTo>
                  <a:lnTo>
                    <a:pt x="30" y="174"/>
                  </a:lnTo>
                  <a:lnTo>
                    <a:pt x="14" y="153"/>
                  </a:lnTo>
                  <a:lnTo>
                    <a:pt x="3" y="129"/>
                  </a:lnTo>
                  <a:lnTo>
                    <a:pt x="0" y="102"/>
                  </a:lnTo>
                  <a:lnTo>
                    <a:pt x="3" y="74"/>
                  </a:lnTo>
                  <a:lnTo>
                    <a:pt x="14" y="50"/>
                  </a:lnTo>
                  <a:lnTo>
                    <a:pt x="30" y="29"/>
                  </a:lnTo>
                  <a:lnTo>
                    <a:pt x="51" y="13"/>
                  </a:lnTo>
                  <a:lnTo>
                    <a:pt x="75" y="3"/>
                  </a:lnTo>
                  <a:lnTo>
                    <a:pt x="101"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52" name="Freeform 9"/>
            <p:cNvSpPr>
              <a:spLocks noEditPoints="1"/>
            </p:cNvSpPr>
            <p:nvPr/>
          </p:nvSpPr>
          <p:spPr bwMode="auto">
            <a:xfrm>
              <a:off x="6458481" y="1121413"/>
              <a:ext cx="263683" cy="197326"/>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53" name="Group 3"/>
          <p:cNvGrpSpPr/>
          <p:nvPr/>
        </p:nvGrpSpPr>
        <p:grpSpPr>
          <a:xfrm>
            <a:off x="5272658" y="4722542"/>
            <a:ext cx="593207" cy="591625"/>
            <a:chOff x="4770914" y="3090921"/>
            <a:chExt cx="465007" cy="469589"/>
          </a:xfrm>
        </p:grpSpPr>
        <p:sp>
          <p:nvSpPr>
            <p:cNvPr id="54" name="Freeform 9"/>
            <p:cNvSpPr/>
            <p:nvPr/>
          </p:nvSpPr>
          <p:spPr bwMode="auto">
            <a:xfrm>
              <a:off x="4770914" y="3090921"/>
              <a:ext cx="465007" cy="469589"/>
            </a:xfrm>
            <a:custGeom>
              <a:avLst/>
              <a:gdLst>
                <a:gd name="T0" fmla="*/ 102 w 203"/>
                <a:gd name="T1" fmla="*/ 0 h 205"/>
                <a:gd name="T2" fmla="*/ 129 w 203"/>
                <a:gd name="T3" fmla="*/ 4 h 205"/>
                <a:gd name="T4" fmla="*/ 153 w 203"/>
                <a:gd name="T5" fmla="*/ 14 h 205"/>
                <a:gd name="T6" fmla="*/ 174 w 203"/>
                <a:gd name="T7" fmla="*/ 29 h 205"/>
                <a:gd name="T8" fmla="*/ 190 w 203"/>
                <a:gd name="T9" fmla="*/ 50 h 205"/>
                <a:gd name="T10" fmla="*/ 200 w 203"/>
                <a:gd name="T11" fmla="*/ 75 h 205"/>
                <a:gd name="T12" fmla="*/ 203 w 203"/>
                <a:gd name="T13" fmla="*/ 102 h 205"/>
                <a:gd name="T14" fmla="*/ 200 w 203"/>
                <a:gd name="T15" fmla="*/ 129 h 205"/>
                <a:gd name="T16" fmla="*/ 190 w 203"/>
                <a:gd name="T17" fmla="*/ 154 h 205"/>
                <a:gd name="T18" fmla="*/ 174 w 203"/>
                <a:gd name="T19" fmla="*/ 174 h 205"/>
                <a:gd name="T20" fmla="*/ 153 w 203"/>
                <a:gd name="T21" fmla="*/ 190 h 205"/>
                <a:gd name="T22" fmla="*/ 129 w 203"/>
                <a:gd name="T23" fmla="*/ 200 h 205"/>
                <a:gd name="T24" fmla="*/ 102 w 203"/>
                <a:gd name="T25" fmla="*/ 205 h 205"/>
                <a:gd name="T26" fmla="*/ 76 w 203"/>
                <a:gd name="T27" fmla="*/ 200 h 205"/>
                <a:gd name="T28" fmla="*/ 50 w 203"/>
                <a:gd name="T29" fmla="*/ 190 h 205"/>
                <a:gd name="T30" fmla="*/ 29 w 203"/>
                <a:gd name="T31" fmla="*/ 174 h 205"/>
                <a:gd name="T32" fmla="*/ 15 w 203"/>
                <a:gd name="T33" fmla="*/ 154 h 205"/>
                <a:gd name="T34" fmla="*/ 4 w 203"/>
                <a:gd name="T35" fmla="*/ 129 h 205"/>
                <a:gd name="T36" fmla="*/ 0 w 203"/>
                <a:gd name="T37" fmla="*/ 102 h 205"/>
                <a:gd name="T38" fmla="*/ 4 w 203"/>
                <a:gd name="T39" fmla="*/ 75 h 205"/>
                <a:gd name="T40" fmla="*/ 15 w 203"/>
                <a:gd name="T41" fmla="*/ 50 h 205"/>
                <a:gd name="T42" fmla="*/ 29 w 203"/>
                <a:gd name="T43" fmla="*/ 29 h 205"/>
                <a:gd name="T44" fmla="*/ 50 w 203"/>
                <a:gd name="T45" fmla="*/ 14 h 205"/>
                <a:gd name="T46" fmla="*/ 76 w 203"/>
                <a:gd name="T47" fmla="*/ 4 h 205"/>
                <a:gd name="T48" fmla="*/ 102 w 203"/>
                <a:gd name="T49"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5">
                  <a:moveTo>
                    <a:pt x="102" y="0"/>
                  </a:moveTo>
                  <a:lnTo>
                    <a:pt x="129" y="4"/>
                  </a:lnTo>
                  <a:lnTo>
                    <a:pt x="153" y="14"/>
                  </a:lnTo>
                  <a:lnTo>
                    <a:pt x="174" y="29"/>
                  </a:lnTo>
                  <a:lnTo>
                    <a:pt x="190" y="50"/>
                  </a:lnTo>
                  <a:lnTo>
                    <a:pt x="200" y="75"/>
                  </a:lnTo>
                  <a:lnTo>
                    <a:pt x="203" y="102"/>
                  </a:lnTo>
                  <a:lnTo>
                    <a:pt x="200" y="129"/>
                  </a:lnTo>
                  <a:lnTo>
                    <a:pt x="190" y="154"/>
                  </a:lnTo>
                  <a:lnTo>
                    <a:pt x="174" y="174"/>
                  </a:lnTo>
                  <a:lnTo>
                    <a:pt x="153" y="190"/>
                  </a:lnTo>
                  <a:lnTo>
                    <a:pt x="129" y="200"/>
                  </a:lnTo>
                  <a:lnTo>
                    <a:pt x="102" y="205"/>
                  </a:lnTo>
                  <a:lnTo>
                    <a:pt x="76" y="200"/>
                  </a:lnTo>
                  <a:lnTo>
                    <a:pt x="50" y="190"/>
                  </a:lnTo>
                  <a:lnTo>
                    <a:pt x="29" y="174"/>
                  </a:lnTo>
                  <a:lnTo>
                    <a:pt x="15" y="154"/>
                  </a:lnTo>
                  <a:lnTo>
                    <a:pt x="4" y="129"/>
                  </a:lnTo>
                  <a:lnTo>
                    <a:pt x="0" y="102"/>
                  </a:lnTo>
                  <a:lnTo>
                    <a:pt x="4" y="75"/>
                  </a:lnTo>
                  <a:lnTo>
                    <a:pt x="15" y="50"/>
                  </a:lnTo>
                  <a:lnTo>
                    <a:pt x="29" y="29"/>
                  </a:lnTo>
                  <a:lnTo>
                    <a:pt x="50" y="14"/>
                  </a:lnTo>
                  <a:lnTo>
                    <a:pt x="76" y="4"/>
                  </a:lnTo>
                  <a:lnTo>
                    <a:pt x="102"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dirty="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55" name="Freeform 10"/>
            <p:cNvSpPr>
              <a:spLocks noEditPoints="1"/>
            </p:cNvSpPr>
            <p:nvPr/>
          </p:nvSpPr>
          <p:spPr bwMode="auto">
            <a:xfrm>
              <a:off x="4870438" y="3218381"/>
              <a:ext cx="260899" cy="203797"/>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60" name="TextBox 5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p:cTn id="11" dur="500" fill="hold"/>
                                        <p:tgtEl>
                                          <p:spTgt spid="44"/>
                                        </p:tgtEl>
                                        <p:attrNameLst>
                                          <p:attrName>ppt_w</p:attrName>
                                        </p:attrNameLst>
                                      </p:cBhvr>
                                      <p:tavLst>
                                        <p:tav tm="0">
                                          <p:val>
                                            <p:fltVal val="0"/>
                                          </p:val>
                                        </p:tav>
                                        <p:tav tm="100000">
                                          <p:val>
                                            <p:strVal val="#ppt_w"/>
                                          </p:val>
                                        </p:tav>
                                      </p:tavLst>
                                    </p:anim>
                                    <p:anim calcmode="lin" valueType="num">
                                      <p:cBhvr>
                                        <p:cTn id="12" dur="500" fill="hold"/>
                                        <p:tgtEl>
                                          <p:spTgt spid="44"/>
                                        </p:tgtEl>
                                        <p:attrNameLst>
                                          <p:attrName>ppt_h</p:attrName>
                                        </p:attrNameLst>
                                      </p:cBhvr>
                                      <p:tavLst>
                                        <p:tav tm="0">
                                          <p:val>
                                            <p:fltVal val="0"/>
                                          </p:val>
                                        </p:tav>
                                        <p:tav tm="100000">
                                          <p:val>
                                            <p:strVal val="#ppt_h"/>
                                          </p:val>
                                        </p:tav>
                                      </p:tavLst>
                                    </p:anim>
                                    <p:animEffect transition="in" filter="fade">
                                      <p:cBhvr>
                                        <p:cTn id="13" dur="500"/>
                                        <p:tgtEl>
                                          <p:spTgt spid="44"/>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par>
                                <p:cTn id="18" presetID="53" presetClass="entr" presetSubtype="16" fill="hold" nodeType="withEffect">
                                  <p:stCondLst>
                                    <p:cond delay="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up)">
                                      <p:cBhvr>
                                        <p:cTn id="26" dur="500"/>
                                        <p:tgtEl>
                                          <p:spTgt spid="21"/>
                                        </p:tgtEl>
                                      </p:cBhvr>
                                    </p:animEffect>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53"/>
                                        </p:tgtEl>
                                        <p:attrNameLst>
                                          <p:attrName>style.visibility</p:attrName>
                                        </p:attrNameLst>
                                      </p:cBhvr>
                                      <p:to>
                                        <p:strVal val="visible"/>
                                      </p:to>
                                    </p:set>
                                    <p:anim calcmode="lin" valueType="num">
                                      <p:cBhvr>
                                        <p:cTn id="30" dur="500" fill="hold"/>
                                        <p:tgtEl>
                                          <p:spTgt spid="53"/>
                                        </p:tgtEl>
                                        <p:attrNameLst>
                                          <p:attrName>ppt_w</p:attrName>
                                        </p:attrNameLst>
                                      </p:cBhvr>
                                      <p:tavLst>
                                        <p:tav tm="0">
                                          <p:val>
                                            <p:fltVal val="0"/>
                                          </p:val>
                                        </p:tav>
                                        <p:tav tm="100000">
                                          <p:val>
                                            <p:strVal val="#ppt_w"/>
                                          </p:val>
                                        </p:tav>
                                      </p:tavLst>
                                    </p:anim>
                                    <p:anim calcmode="lin" valueType="num">
                                      <p:cBhvr>
                                        <p:cTn id="31" dur="500" fill="hold"/>
                                        <p:tgtEl>
                                          <p:spTgt spid="53"/>
                                        </p:tgtEl>
                                        <p:attrNameLst>
                                          <p:attrName>ppt_h</p:attrName>
                                        </p:attrNameLst>
                                      </p:cBhvr>
                                      <p:tavLst>
                                        <p:tav tm="0">
                                          <p:val>
                                            <p:fltVal val="0"/>
                                          </p:val>
                                        </p:tav>
                                        <p:tav tm="100000">
                                          <p:val>
                                            <p:strVal val="#ppt_h"/>
                                          </p:val>
                                        </p:tav>
                                      </p:tavLst>
                                    </p:anim>
                                    <p:animEffect transition="in" filter="fade">
                                      <p:cBhvr>
                                        <p:cTn id="32" dur="500"/>
                                        <p:tgtEl>
                                          <p:spTgt spid="53"/>
                                        </p:tgtEl>
                                      </p:cBhvr>
                                    </p:animEffect>
                                  </p:childTnLst>
                                </p:cTn>
                              </p:par>
                            </p:childTnLst>
                          </p:cTn>
                        </p:par>
                        <p:par>
                          <p:cTn id="33" fill="hold">
                            <p:stCondLst>
                              <p:cond delay="2500"/>
                            </p:stCondLst>
                            <p:childTnLst>
                              <p:par>
                                <p:cTn id="34" presetID="22" presetClass="entr" presetSubtype="1"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up)">
                                      <p:cBhvr>
                                        <p:cTn id="36" dur="500"/>
                                        <p:tgtEl>
                                          <p:spTgt spid="28"/>
                                        </p:tgtEl>
                                      </p:cBhvr>
                                    </p:animEffect>
                                  </p:childTnLst>
                                </p:cTn>
                              </p:par>
                              <p:par>
                                <p:cTn id="37" presetID="53" presetClass="entr" presetSubtype="16"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p:cTn id="39" dur="500" fill="hold"/>
                                        <p:tgtEl>
                                          <p:spTgt spid="41"/>
                                        </p:tgtEl>
                                        <p:attrNameLst>
                                          <p:attrName>ppt_w</p:attrName>
                                        </p:attrNameLst>
                                      </p:cBhvr>
                                      <p:tavLst>
                                        <p:tav tm="0">
                                          <p:val>
                                            <p:fltVal val="0"/>
                                          </p:val>
                                        </p:tav>
                                        <p:tav tm="100000">
                                          <p:val>
                                            <p:strVal val="#ppt_w"/>
                                          </p:val>
                                        </p:tav>
                                      </p:tavLst>
                                    </p:anim>
                                    <p:anim calcmode="lin" valueType="num">
                                      <p:cBhvr>
                                        <p:cTn id="40" dur="500" fill="hold"/>
                                        <p:tgtEl>
                                          <p:spTgt spid="41"/>
                                        </p:tgtEl>
                                        <p:attrNameLst>
                                          <p:attrName>ppt_h</p:attrName>
                                        </p:attrNameLst>
                                      </p:cBhvr>
                                      <p:tavLst>
                                        <p:tav tm="0">
                                          <p:val>
                                            <p:fltVal val="0"/>
                                          </p:val>
                                        </p:tav>
                                        <p:tav tm="100000">
                                          <p:val>
                                            <p:strVal val="#ppt_h"/>
                                          </p:val>
                                        </p:tav>
                                      </p:tavLst>
                                    </p:anim>
                                    <p:animEffect transition="in" filter="fade">
                                      <p:cBhvr>
                                        <p:cTn id="41" dur="500"/>
                                        <p:tgtEl>
                                          <p:spTgt spid="41"/>
                                        </p:tgtEl>
                                      </p:cBhvr>
                                    </p:animEffect>
                                  </p:childTnLst>
                                </p:cTn>
                              </p:par>
                            </p:childTnLst>
                          </p:cTn>
                        </p:par>
                        <p:par>
                          <p:cTn id="42" fill="hold">
                            <p:stCondLst>
                              <p:cond delay="3000"/>
                            </p:stCondLst>
                            <p:childTnLst>
                              <p:par>
                                <p:cTn id="43" presetID="22" presetClass="entr" presetSubtype="1" fill="hold" nodeType="after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wipe(up)">
                                      <p:cBhvr>
                                        <p:cTn id="45" dur="500"/>
                                        <p:tgtEl>
                                          <p:spTgt spid="31"/>
                                        </p:tgtEl>
                                      </p:cBhvr>
                                    </p:animEffect>
                                  </p:childTnLst>
                                </p:cTn>
                              </p:par>
                              <p:par>
                                <p:cTn id="46" presetID="53" presetClass="entr" presetSubtype="16" fill="hold" nodeType="withEffect">
                                  <p:stCondLst>
                                    <p:cond delay="0"/>
                                  </p:stCondLst>
                                  <p:childTnLst>
                                    <p:set>
                                      <p:cBhvr>
                                        <p:cTn id="47" dur="1" fill="hold">
                                          <p:stCondLst>
                                            <p:cond delay="0"/>
                                          </p:stCondLst>
                                        </p:cTn>
                                        <p:tgtEl>
                                          <p:spTgt spid="50"/>
                                        </p:tgtEl>
                                        <p:attrNameLst>
                                          <p:attrName>style.visibility</p:attrName>
                                        </p:attrNameLst>
                                      </p:cBhvr>
                                      <p:to>
                                        <p:strVal val="visible"/>
                                      </p:to>
                                    </p:set>
                                    <p:anim calcmode="lin" valueType="num">
                                      <p:cBhvr>
                                        <p:cTn id="48" dur="500" fill="hold"/>
                                        <p:tgtEl>
                                          <p:spTgt spid="50"/>
                                        </p:tgtEl>
                                        <p:attrNameLst>
                                          <p:attrName>ppt_w</p:attrName>
                                        </p:attrNameLst>
                                      </p:cBhvr>
                                      <p:tavLst>
                                        <p:tav tm="0">
                                          <p:val>
                                            <p:fltVal val="0"/>
                                          </p:val>
                                        </p:tav>
                                        <p:tav tm="100000">
                                          <p:val>
                                            <p:strVal val="#ppt_w"/>
                                          </p:val>
                                        </p:tav>
                                      </p:tavLst>
                                    </p:anim>
                                    <p:anim calcmode="lin" valueType="num">
                                      <p:cBhvr>
                                        <p:cTn id="49" dur="500" fill="hold"/>
                                        <p:tgtEl>
                                          <p:spTgt spid="50"/>
                                        </p:tgtEl>
                                        <p:attrNameLst>
                                          <p:attrName>ppt_h</p:attrName>
                                        </p:attrNameLst>
                                      </p:cBhvr>
                                      <p:tavLst>
                                        <p:tav tm="0">
                                          <p:val>
                                            <p:fltVal val="0"/>
                                          </p:val>
                                        </p:tav>
                                        <p:tav tm="100000">
                                          <p:val>
                                            <p:strVal val="#ppt_h"/>
                                          </p:val>
                                        </p:tav>
                                      </p:tavLst>
                                    </p:anim>
                                    <p:animEffect transition="in" filter="fade">
                                      <p:cBhvr>
                                        <p:cTn id="50" dur="500"/>
                                        <p:tgtEl>
                                          <p:spTgt spid="50"/>
                                        </p:tgtEl>
                                      </p:cBhvr>
                                    </p:animEffect>
                                  </p:childTnLst>
                                </p:cTn>
                              </p:par>
                            </p:childTnLst>
                          </p:cTn>
                        </p:par>
                        <p:par>
                          <p:cTn id="51" fill="hold">
                            <p:stCondLst>
                              <p:cond delay="3500"/>
                            </p:stCondLst>
                            <p:childTnLst>
                              <p:par>
                                <p:cTn id="52" presetID="22" presetClass="entr" presetSubtype="1" fill="hold"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wipe(up)">
                                      <p:cBhvr>
                                        <p:cTn id="54" dur="500"/>
                                        <p:tgtEl>
                                          <p:spTgt spid="25"/>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fade">
                                      <p:cBhvr>
                                        <p:cTn id="58" dur="20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4752528" cy="346249"/>
          </a:xfrm>
          <a:prstGeom prst="rect">
            <a:avLst/>
          </a:prstGeom>
          <a:noFill/>
        </p:spPr>
        <p:txBody>
          <a:bodyPr wrap="square" lIns="68580" tIns="34290" rIns="68580" bIns="34290" rtlCol="0">
            <a:spAutoFit/>
          </a:bodyPr>
          <a:lstStyle/>
          <a:p>
            <a:pPr marL="0" lvl="1"/>
            <a:r>
              <a:rPr lang="en-US" altLang="zh-CN" dirty="0">
                <a:solidFill>
                  <a:schemeClr val="bg1"/>
                </a:solidFill>
                <a:latin typeface="微软雅黑" panose="020B0503020204020204" pitchFamily="34" charset="-122"/>
                <a:ea typeface="微软雅黑" panose="020B0503020204020204" pitchFamily="34" charset="-122"/>
              </a:rPr>
              <a:t>Attention-Based LSTM Encoder-Decoder</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5123" name="图片 1">
            <a:extLst>
              <a:ext uri="{FF2B5EF4-FFF2-40B4-BE49-F238E27FC236}">
                <a16:creationId xmlns:a16="http://schemas.microsoft.com/office/drawing/2014/main" id="{AD0CD12F-3570-4441-A543-226ACEB524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4329" y="2492896"/>
            <a:ext cx="10848818" cy="306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14563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2592288" cy="346249"/>
          </a:xfrm>
          <a:prstGeom prst="rect">
            <a:avLst/>
          </a:prstGeom>
          <a:noFill/>
        </p:spPr>
        <p:txBody>
          <a:bodyPr wrap="square" lIns="68580" tIns="34290" rIns="68580" bIns="34290" rtlCol="0">
            <a:spAutoFit/>
          </a:bodyPr>
          <a:lstStyle/>
          <a:p>
            <a:pPr marL="0" lvl="1"/>
            <a:r>
              <a:rPr lang="en-US" altLang="zh-CN" dirty="0">
                <a:solidFill>
                  <a:schemeClr val="bg1"/>
                </a:solidFill>
                <a:latin typeface="微软雅黑" panose="020B0503020204020204" pitchFamily="34" charset="-122"/>
                <a:ea typeface="微软雅黑" panose="020B0503020204020204" pitchFamily="34" charset="-122"/>
              </a:rPr>
              <a:t>Encoder-Decoder</a:t>
            </a:r>
            <a:r>
              <a:rPr lang="zh-CN" altLang="en-US" dirty="0">
                <a:solidFill>
                  <a:schemeClr val="bg1"/>
                </a:solidFill>
                <a:latin typeface="微软雅黑" panose="020B0503020204020204" pitchFamily="34" charset="-122"/>
                <a:ea typeface="微软雅黑" panose="020B0503020204020204" pitchFamily="34" charset="-122"/>
              </a:rPr>
              <a:t>模型</a:t>
            </a: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77" name="矩形 76"/>
          <p:cNvSpPr/>
          <p:nvPr/>
        </p:nvSpPr>
        <p:spPr>
          <a:xfrm>
            <a:off x="5845675" y="2008752"/>
            <a:ext cx="2327863" cy="369324"/>
          </a:xfrm>
          <a:prstGeom prst="rect">
            <a:avLst/>
          </a:prstGeom>
        </p:spPr>
        <p:txBody>
          <a:bodyPr wrap="none" lIns="91431" tIns="45716" rIns="91431" bIns="45716">
            <a:spAutoFit/>
          </a:bodyPr>
          <a:lstStyle/>
          <a:p>
            <a:r>
              <a:rPr lang="en-US" altLang="zh-CN" b="1" dirty="0">
                <a:solidFill>
                  <a:schemeClr val="accent5">
                    <a:lumMod val="75000"/>
                  </a:schemeClr>
                </a:solidFill>
                <a:latin typeface="微软雅黑" panose="020B0503020204020204" pitchFamily="34" charset="-122"/>
                <a:ea typeface="微软雅黑" panose="020B0503020204020204" pitchFamily="34" charset="-122"/>
              </a:rPr>
              <a:t>Encoder</a:t>
            </a:r>
            <a:r>
              <a:rPr lang="zh-CN" altLang="en-US" b="1" dirty="0">
                <a:solidFill>
                  <a:schemeClr val="accent5">
                    <a:lumMod val="75000"/>
                  </a:schemeClr>
                </a:solidFill>
                <a:latin typeface="微软雅黑" panose="020B0503020204020204" pitchFamily="34" charset="-122"/>
                <a:ea typeface="微软雅黑" panose="020B0503020204020204" pitchFamily="34" charset="-122"/>
              </a:rPr>
              <a:t>和</a:t>
            </a:r>
            <a:r>
              <a:rPr lang="en-US" altLang="zh-CN" b="1" dirty="0">
                <a:solidFill>
                  <a:schemeClr val="accent5">
                    <a:lumMod val="75000"/>
                  </a:schemeClr>
                </a:solidFill>
                <a:latin typeface="微软雅黑" panose="020B0503020204020204" pitchFamily="34" charset="-122"/>
                <a:ea typeface="微软雅黑" panose="020B0503020204020204" pitchFamily="34" charset="-122"/>
              </a:rPr>
              <a:t>Decoder</a:t>
            </a:r>
          </a:p>
        </p:txBody>
      </p:sp>
      <p:sp>
        <p:nvSpPr>
          <p:cNvPr id="78" name="矩形 47"/>
          <p:cNvSpPr>
            <a:spLocks noChangeArrowheads="1"/>
          </p:cNvSpPr>
          <p:nvPr/>
        </p:nvSpPr>
        <p:spPr bwMode="auto">
          <a:xfrm>
            <a:off x="5845675" y="2392498"/>
            <a:ext cx="2248868" cy="687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en-US" altLang="zh-CN" sz="1600" dirty="0">
                <a:latin typeface="+mj-ea"/>
                <a:ea typeface="+mj-ea"/>
                <a:sym typeface="微软雅黑" panose="020B0503020204020204" pitchFamily="34" charset="-122"/>
              </a:rPr>
              <a:t>Encoder</a:t>
            </a:r>
            <a:r>
              <a:rPr lang="zh-CN" altLang="en-US" sz="1600" dirty="0">
                <a:latin typeface="+mj-ea"/>
                <a:ea typeface="+mj-ea"/>
                <a:sym typeface="微软雅黑" panose="020B0503020204020204" pitchFamily="34" charset="-122"/>
              </a:rPr>
              <a:t>和</a:t>
            </a:r>
            <a:r>
              <a:rPr lang="en-US" altLang="zh-CN" sz="1600" dirty="0">
                <a:latin typeface="+mj-ea"/>
                <a:ea typeface="+mj-ea"/>
                <a:sym typeface="微软雅黑" panose="020B0503020204020204" pitchFamily="34" charset="-122"/>
              </a:rPr>
              <a:t>Decoder</a:t>
            </a:r>
            <a:r>
              <a:rPr lang="zh-CN" altLang="en-US" sz="1600" dirty="0">
                <a:latin typeface="+mj-ea"/>
                <a:ea typeface="+mj-ea"/>
                <a:sym typeface="微软雅黑" panose="020B0503020204020204" pitchFamily="34" charset="-122"/>
              </a:rPr>
              <a:t>结构均采用</a:t>
            </a:r>
            <a:r>
              <a:rPr lang="en-US" altLang="zh-CN" sz="1600" dirty="0">
                <a:latin typeface="+mj-ea"/>
                <a:ea typeface="+mj-ea"/>
                <a:sym typeface="微软雅黑" panose="020B0503020204020204" pitchFamily="34" charset="-122"/>
              </a:rPr>
              <a:t>LSTM</a:t>
            </a:r>
            <a:r>
              <a:rPr lang="zh-CN" altLang="en-US" sz="1600" dirty="0">
                <a:latin typeface="+mj-ea"/>
                <a:ea typeface="+mj-ea"/>
                <a:sym typeface="微软雅黑" panose="020B0503020204020204" pitchFamily="34" charset="-122"/>
              </a:rPr>
              <a:t>模型</a:t>
            </a:r>
          </a:p>
        </p:txBody>
      </p:sp>
      <p:sp>
        <p:nvSpPr>
          <p:cNvPr id="79" name="矩形 78"/>
          <p:cNvSpPr/>
          <p:nvPr/>
        </p:nvSpPr>
        <p:spPr>
          <a:xfrm>
            <a:off x="8410493" y="2008752"/>
            <a:ext cx="1584070" cy="369324"/>
          </a:xfrm>
          <a:prstGeom prst="rect">
            <a:avLst/>
          </a:prstGeom>
        </p:spPr>
        <p:txBody>
          <a:bodyPr wrap="none" lIns="91431" tIns="45716" rIns="91431" bIns="45716">
            <a:spAutoFit/>
          </a:bodyPr>
          <a:lstStyle/>
          <a:p>
            <a:r>
              <a:rPr lang="en-US" altLang="zh-CN" b="1" dirty="0">
                <a:solidFill>
                  <a:schemeClr val="accent5">
                    <a:lumMod val="75000"/>
                  </a:schemeClr>
                </a:solidFill>
                <a:latin typeface="微软雅黑" panose="020B0503020204020204" pitchFamily="34" charset="-122"/>
                <a:ea typeface="微软雅黑" panose="020B0503020204020204" pitchFamily="34" charset="-122"/>
              </a:rPr>
              <a:t>Encoder</a:t>
            </a:r>
            <a:r>
              <a:rPr lang="zh-CN" altLang="en-US" b="1" dirty="0">
                <a:solidFill>
                  <a:schemeClr val="accent5">
                    <a:lumMod val="75000"/>
                  </a:schemeClr>
                </a:solidFill>
                <a:latin typeface="微软雅黑" panose="020B0503020204020204" pitchFamily="34" charset="-122"/>
                <a:ea typeface="微软雅黑" panose="020B0503020204020204" pitchFamily="34" charset="-122"/>
              </a:rPr>
              <a:t>部分</a:t>
            </a:r>
            <a:endParaRPr lang="en-US" altLang="zh-CN"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80" name="矩形 47"/>
          <p:cNvSpPr>
            <a:spLocks noChangeArrowheads="1"/>
          </p:cNvSpPr>
          <p:nvPr/>
        </p:nvSpPr>
        <p:spPr bwMode="auto">
          <a:xfrm>
            <a:off x="8410492" y="2392498"/>
            <a:ext cx="2233608" cy="687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600" dirty="0">
                <a:latin typeface="+mj-ea"/>
                <a:ea typeface="+mj-ea"/>
                <a:sym typeface="微软雅黑" panose="020B0503020204020204" pitchFamily="34" charset="-122"/>
              </a:rPr>
              <a:t>得到各个隐藏层的输出后汇总，生成语义向量</a:t>
            </a:r>
          </a:p>
        </p:txBody>
      </p:sp>
      <p:sp>
        <p:nvSpPr>
          <p:cNvPr id="81" name="矩形 80"/>
          <p:cNvSpPr/>
          <p:nvPr/>
        </p:nvSpPr>
        <p:spPr>
          <a:xfrm>
            <a:off x="5845675" y="4067788"/>
            <a:ext cx="1107977" cy="369324"/>
          </a:xfrm>
          <a:prstGeom prst="rect">
            <a:avLst/>
          </a:prstGeom>
        </p:spPr>
        <p:txBody>
          <a:bodyPr wrap="square" lIns="91431" tIns="45716" rIns="91431" bIns="45716">
            <a:spAutoFit/>
          </a:bodyPr>
          <a:lstStyle/>
          <a:p>
            <a:r>
              <a:rPr lang="en-US" altLang="zh-CN" b="1" dirty="0">
                <a:solidFill>
                  <a:schemeClr val="accent5">
                    <a:lumMod val="75000"/>
                  </a:schemeClr>
                </a:solidFill>
                <a:latin typeface="微软雅黑" panose="020B0503020204020204" pitchFamily="34" charset="-122"/>
                <a:ea typeface="微软雅黑" panose="020B0503020204020204" pitchFamily="34" charset="-122"/>
              </a:rPr>
              <a:t>LSTM</a:t>
            </a:r>
          </a:p>
        </p:txBody>
      </p:sp>
      <p:sp>
        <p:nvSpPr>
          <p:cNvPr id="83" name="矩形 82"/>
          <p:cNvSpPr/>
          <p:nvPr/>
        </p:nvSpPr>
        <p:spPr>
          <a:xfrm>
            <a:off x="8410493" y="4067788"/>
            <a:ext cx="1620938" cy="369324"/>
          </a:xfrm>
          <a:prstGeom prst="rect">
            <a:avLst/>
          </a:prstGeom>
        </p:spPr>
        <p:txBody>
          <a:bodyPr wrap="none" lIns="91431" tIns="45716" rIns="91431" bIns="45716">
            <a:spAutoFit/>
          </a:bodyPr>
          <a:lstStyle/>
          <a:p>
            <a:r>
              <a:rPr lang="en-US" altLang="zh-CN" b="1" dirty="0">
                <a:solidFill>
                  <a:schemeClr val="accent5">
                    <a:lumMod val="75000"/>
                  </a:schemeClr>
                </a:solidFill>
                <a:latin typeface="微软雅黑" panose="020B0503020204020204" pitchFamily="34" charset="-122"/>
                <a:ea typeface="微软雅黑" panose="020B0503020204020204" pitchFamily="34" charset="-122"/>
              </a:rPr>
              <a:t>Decoder</a:t>
            </a:r>
            <a:r>
              <a:rPr lang="zh-CN" altLang="en-US" b="1" dirty="0">
                <a:solidFill>
                  <a:schemeClr val="accent5">
                    <a:lumMod val="75000"/>
                  </a:schemeClr>
                </a:solidFill>
                <a:latin typeface="微软雅黑" panose="020B0503020204020204" pitchFamily="34" charset="-122"/>
                <a:ea typeface="微软雅黑" panose="020B0503020204020204" pitchFamily="34" charset="-122"/>
              </a:rPr>
              <a:t>部分</a:t>
            </a:r>
            <a:endParaRPr lang="en-US" altLang="zh-CN"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84" name="矩形 47"/>
          <p:cNvSpPr>
            <a:spLocks noChangeArrowheads="1"/>
          </p:cNvSpPr>
          <p:nvPr/>
        </p:nvSpPr>
        <p:spPr bwMode="auto">
          <a:xfrm>
            <a:off x="8410492" y="4451534"/>
            <a:ext cx="2233608" cy="1007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600" dirty="0">
                <a:latin typeface="+mj-ea"/>
                <a:ea typeface="+mj-ea"/>
                <a:sym typeface="微软雅黑" panose="020B0503020204020204" pitchFamily="34" charset="-122"/>
              </a:rPr>
              <a:t>根据语义向量</a:t>
            </a:r>
            <a:r>
              <a:rPr lang="en-US" altLang="zh-CN" sz="1600" dirty="0">
                <a:latin typeface="+mj-ea"/>
                <a:ea typeface="+mj-ea"/>
                <a:sym typeface="微软雅黑" panose="020B0503020204020204" pitchFamily="34" charset="-122"/>
              </a:rPr>
              <a:t>C</a:t>
            </a:r>
            <a:r>
              <a:rPr lang="zh-CN" altLang="en-US" sz="1600" dirty="0">
                <a:latin typeface="+mj-ea"/>
                <a:ea typeface="+mj-ea"/>
                <a:sym typeface="微软雅黑" panose="020B0503020204020204" pitchFamily="34" charset="-122"/>
              </a:rPr>
              <a:t>和输出序列预测下一个输出单词</a:t>
            </a:r>
          </a:p>
        </p:txBody>
      </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1028" name="图片 1">
            <a:extLst>
              <a:ext uri="{FF2B5EF4-FFF2-40B4-BE49-F238E27FC236}">
                <a16:creationId xmlns:a16="http://schemas.microsoft.com/office/drawing/2014/main" id="{9024893C-E2FA-4C90-BE2B-07B73DC2C6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7827" y="2008752"/>
            <a:ext cx="3787188" cy="3498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a:extLst>
              <a:ext uri="{FF2B5EF4-FFF2-40B4-BE49-F238E27FC236}">
                <a16:creationId xmlns:a16="http://schemas.microsoft.com/office/drawing/2014/main" id="{C6ADA8FD-3FA2-4760-A056-8D95AAD08D23}"/>
              </a:ext>
            </a:extLst>
          </p:cNvPr>
          <p:cNvPicPr>
            <a:picLocks noChangeAspect="1"/>
          </p:cNvPicPr>
          <p:nvPr/>
        </p:nvPicPr>
        <p:blipFill>
          <a:blip r:embed="rId5"/>
          <a:stretch>
            <a:fillRect/>
          </a:stretch>
        </p:blipFill>
        <p:spPr>
          <a:xfrm>
            <a:off x="5845675" y="4611837"/>
            <a:ext cx="1364098" cy="464860"/>
          </a:xfrm>
          <a:prstGeom prst="rect">
            <a:avLst/>
          </a:prstGeom>
        </p:spPr>
      </p:pic>
      <p:pic>
        <p:nvPicPr>
          <p:cNvPr id="6" name="图片 5">
            <a:extLst>
              <a:ext uri="{FF2B5EF4-FFF2-40B4-BE49-F238E27FC236}">
                <a16:creationId xmlns:a16="http://schemas.microsoft.com/office/drawing/2014/main" id="{D7E2107A-1647-47EA-8D65-E0FE6EAC6ED5}"/>
              </a:ext>
            </a:extLst>
          </p:cNvPr>
          <p:cNvPicPr>
            <a:picLocks noChangeAspect="1"/>
          </p:cNvPicPr>
          <p:nvPr/>
        </p:nvPicPr>
        <p:blipFill>
          <a:blip r:embed="rId6"/>
          <a:stretch>
            <a:fillRect/>
          </a:stretch>
        </p:blipFill>
        <p:spPr>
          <a:xfrm>
            <a:off x="8410492" y="3248963"/>
            <a:ext cx="1798476" cy="289585"/>
          </a:xfrm>
          <a:prstGeom prst="rect">
            <a:avLst/>
          </a:prstGeom>
        </p:spPr>
      </p:pic>
      <p:pic>
        <p:nvPicPr>
          <p:cNvPr id="7" name="图片 6">
            <a:extLst>
              <a:ext uri="{FF2B5EF4-FFF2-40B4-BE49-F238E27FC236}">
                <a16:creationId xmlns:a16="http://schemas.microsoft.com/office/drawing/2014/main" id="{0717FC7A-7F37-4B9B-9E47-CF87098A2EB9}"/>
              </a:ext>
            </a:extLst>
          </p:cNvPr>
          <p:cNvPicPr>
            <a:picLocks noChangeAspect="1"/>
          </p:cNvPicPr>
          <p:nvPr/>
        </p:nvPicPr>
        <p:blipFill>
          <a:blip r:embed="rId7"/>
          <a:stretch>
            <a:fillRect/>
          </a:stretch>
        </p:blipFill>
        <p:spPr>
          <a:xfrm>
            <a:off x="8410492" y="5501952"/>
            <a:ext cx="3093988" cy="464860"/>
          </a:xfrm>
          <a:prstGeom prst="rect">
            <a:avLst/>
          </a:prstGeom>
        </p:spPr>
      </p:pic>
      <p:sp>
        <p:nvSpPr>
          <p:cNvPr id="85" name="矩形 47">
            <a:extLst>
              <a:ext uri="{FF2B5EF4-FFF2-40B4-BE49-F238E27FC236}">
                <a16:creationId xmlns:a16="http://schemas.microsoft.com/office/drawing/2014/main" id="{09A0DC77-44D5-450B-9244-7ED3CAF350C9}"/>
              </a:ext>
            </a:extLst>
          </p:cNvPr>
          <p:cNvSpPr>
            <a:spLocks noChangeArrowheads="1"/>
          </p:cNvSpPr>
          <p:nvPr/>
        </p:nvSpPr>
        <p:spPr bwMode="auto">
          <a:xfrm>
            <a:off x="5715734" y="5076697"/>
            <a:ext cx="2248868" cy="1007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600" dirty="0">
                <a:latin typeface="+mj-ea"/>
                <a:ea typeface="+mj-ea"/>
                <a:sym typeface="微软雅黑" panose="020B0503020204020204" pitchFamily="34" charset="-122"/>
              </a:rPr>
              <a:t>当前时刻的隐藏状态是由上一时刻的状态和当前时间的输入共同组成</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randombar(horizontal)">
                                      <p:cBhvr>
                                        <p:cTn id="7" dur="400"/>
                                        <p:tgtEl>
                                          <p:spTgt spid="7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randombar(horizontal)">
                                      <p:cBhvr>
                                        <p:cTn id="10" dur="400"/>
                                        <p:tgtEl>
                                          <p:spTgt spid="78"/>
                                        </p:tgtEl>
                                      </p:cBhvr>
                                    </p:animEffect>
                                  </p:childTnLst>
                                </p:cTn>
                              </p:par>
                            </p:childTnLst>
                          </p:cTn>
                        </p:par>
                        <p:par>
                          <p:cTn id="11" fill="hold">
                            <p:stCondLst>
                              <p:cond delay="400"/>
                            </p:stCondLst>
                            <p:childTnLst>
                              <p:par>
                                <p:cTn id="12" presetID="14" presetClass="entr" presetSubtype="10" fill="hold" grpId="0" nodeType="afterEffect">
                                  <p:stCondLst>
                                    <p:cond delay="100"/>
                                  </p:stCondLst>
                                  <p:childTnLst>
                                    <p:set>
                                      <p:cBhvr>
                                        <p:cTn id="13" dur="1" fill="hold">
                                          <p:stCondLst>
                                            <p:cond delay="0"/>
                                          </p:stCondLst>
                                        </p:cTn>
                                        <p:tgtEl>
                                          <p:spTgt spid="79"/>
                                        </p:tgtEl>
                                        <p:attrNameLst>
                                          <p:attrName>style.visibility</p:attrName>
                                        </p:attrNameLst>
                                      </p:cBhvr>
                                      <p:to>
                                        <p:strVal val="visible"/>
                                      </p:to>
                                    </p:set>
                                    <p:animEffect transition="in" filter="randombar(horizontal)">
                                      <p:cBhvr>
                                        <p:cTn id="14" dur="400"/>
                                        <p:tgtEl>
                                          <p:spTgt spid="79"/>
                                        </p:tgtEl>
                                      </p:cBhvr>
                                    </p:animEffect>
                                  </p:childTnLst>
                                </p:cTn>
                              </p:par>
                              <p:par>
                                <p:cTn id="15" presetID="14" presetClass="entr" presetSubtype="10" fill="hold" grpId="0" nodeType="withEffect">
                                  <p:stCondLst>
                                    <p:cond delay="100"/>
                                  </p:stCondLst>
                                  <p:childTnLst>
                                    <p:set>
                                      <p:cBhvr>
                                        <p:cTn id="16" dur="1" fill="hold">
                                          <p:stCondLst>
                                            <p:cond delay="0"/>
                                          </p:stCondLst>
                                        </p:cTn>
                                        <p:tgtEl>
                                          <p:spTgt spid="80"/>
                                        </p:tgtEl>
                                        <p:attrNameLst>
                                          <p:attrName>style.visibility</p:attrName>
                                        </p:attrNameLst>
                                      </p:cBhvr>
                                      <p:to>
                                        <p:strVal val="visible"/>
                                      </p:to>
                                    </p:set>
                                    <p:animEffect transition="in" filter="randombar(horizontal)">
                                      <p:cBhvr>
                                        <p:cTn id="17" dur="400"/>
                                        <p:tgtEl>
                                          <p:spTgt spid="80"/>
                                        </p:tgtEl>
                                      </p:cBhvr>
                                    </p:animEffect>
                                  </p:childTnLst>
                                </p:cTn>
                              </p:par>
                            </p:childTnLst>
                          </p:cTn>
                        </p:par>
                        <p:par>
                          <p:cTn id="18" fill="hold">
                            <p:stCondLst>
                              <p:cond delay="900"/>
                            </p:stCondLst>
                            <p:childTnLst>
                              <p:par>
                                <p:cTn id="19" presetID="14" presetClass="entr" presetSubtype="10" fill="hold" grpId="0" nodeType="afterEffect">
                                  <p:stCondLst>
                                    <p:cond delay="100"/>
                                  </p:stCondLst>
                                  <p:childTnLst>
                                    <p:set>
                                      <p:cBhvr>
                                        <p:cTn id="20" dur="1" fill="hold">
                                          <p:stCondLst>
                                            <p:cond delay="0"/>
                                          </p:stCondLst>
                                        </p:cTn>
                                        <p:tgtEl>
                                          <p:spTgt spid="81"/>
                                        </p:tgtEl>
                                        <p:attrNameLst>
                                          <p:attrName>style.visibility</p:attrName>
                                        </p:attrNameLst>
                                      </p:cBhvr>
                                      <p:to>
                                        <p:strVal val="visible"/>
                                      </p:to>
                                    </p:set>
                                    <p:animEffect transition="in" filter="randombar(horizontal)">
                                      <p:cBhvr>
                                        <p:cTn id="21" dur="400"/>
                                        <p:tgtEl>
                                          <p:spTgt spid="81"/>
                                        </p:tgtEl>
                                      </p:cBhvr>
                                    </p:animEffect>
                                  </p:childTnLst>
                                </p:cTn>
                              </p:par>
                            </p:childTnLst>
                          </p:cTn>
                        </p:par>
                        <p:par>
                          <p:cTn id="22" fill="hold">
                            <p:stCondLst>
                              <p:cond delay="1400"/>
                            </p:stCondLst>
                            <p:childTnLst>
                              <p:par>
                                <p:cTn id="23" presetID="14" presetClass="entr" presetSubtype="10" fill="hold" grpId="0" nodeType="afterEffect">
                                  <p:stCondLst>
                                    <p:cond delay="100"/>
                                  </p:stCondLst>
                                  <p:childTnLst>
                                    <p:set>
                                      <p:cBhvr>
                                        <p:cTn id="24" dur="1" fill="hold">
                                          <p:stCondLst>
                                            <p:cond delay="0"/>
                                          </p:stCondLst>
                                        </p:cTn>
                                        <p:tgtEl>
                                          <p:spTgt spid="83"/>
                                        </p:tgtEl>
                                        <p:attrNameLst>
                                          <p:attrName>style.visibility</p:attrName>
                                        </p:attrNameLst>
                                      </p:cBhvr>
                                      <p:to>
                                        <p:strVal val="visible"/>
                                      </p:to>
                                    </p:set>
                                    <p:animEffect transition="in" filter="randombar(horizontal)">
                                      <p:cBhvr>
                                        <p:cTn id="25" dur="400"/>
                                        <p:tgtEl>
                                          <p:spTgt spid="83"/>
                                        </p:tgtEl>
                                      </p:cBhvr>
                                    </p:animEffect>
                                  </p:childTnLst>
                                </p:cTn>
                              </p:par>
                              <p:par>
                                <p:cTn id="26" presetID="14" presetClass="entr" presetSubtype="10" fill="hold" grpId="0" nodeType="withEffect">
                                  <p:stCondLst>
                                    <p:cond delay="100"/>
                                  </p:stCondLst>
                                  <p:childTnLst>
                                    <p:set>
                                      <p:cBhvr>
                                        <p:cTn id="27" dur="1" fill="hold">
                                          <p:stCondLst>
                                            <p:cond delay="0"/>
                                          </p:stCondLst>
                                        </p:cTn>
                                        <p:tgtEl>
                                          <p:spTgt spid="84"/>
                                        </p:tgtEl>
                                        <p:attrNameLst>
                                          <p:attrName>style.visibility</p:attrName>
                                        </p:attrNameLst>
                                      </p:cBhvr>
                                      <p:to>
                                        <p:strVal val="visible"/>
                                      </p:to>
                                    </p:set>
                                    <p:animEffect transition="in" filter="randombar(horizontal)">
                                      <p:cBhvr>
                                        <p:cTn id="28" dur="400"/>
                                        <p:tgtEl>
                                          <p:spTgt spid="84"/>
                                        </p:tgtEl>
                                      </p:cBhvr>
                                    </p:animEffect>
                                  </p:childTnLst>
                                </p:cTn>
                              </p:par>
                            </p:childTnLst>
                          </p:cTn>
                        </p:par>
                        <p:par>
                          <p:cTn id="29" fill="hold">
                            <p:stCondLst>
                              <p:cond delay="1900"/>
                            </p:stCondLst>
                            <p:childTnLst>
                              <p:par>
                                <p:cTn id="30" presetID="10" presetClass="entr" presetSubtype="0" fill="hold" grpId="0" nodeType="after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2000"/>
                                        <p:tgtEl>
                                          <p:spTgt spid="48"/>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85"/>
                                        </p:tgtEl>
                                        <p:attrNameLst>
                                          <p:attrName>style.visibility</p:attrName>
                                        </p:attrNameLst>
                                      </p:cBhvr>
                                      <p:to>
                                        <p:strVal val="visible"/>
                                      </p:to>
                                    </p:set>
                                    <p:animEffect transition="in" filter="randombar(horizontal)">
                                      <p:cBhvr>
                                        <p:cTn id="35" dur="4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P spid="79" grpId="0"/>
      <p:bldP spid="80" grpId="0"/>
      <p:bldP spid="81" grpId="0"/>
      <p:bldP spid="83" grpId="0"/>
      <p:bldP spid="84" grpId="0"/>
      <p:bldP spid="48" grpId="0"/>
      <p:bldP spid="8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2592288" cy="346249"/>
          </a:xfrm>
          <a:prstGeom prst="rect">
            <a:avLst/>
          </a:prstGeom>
          <a:noFill/>
        </p:spPr>
        <p:txBody>
          <a:bodyPr wrap="square" lIns="68580" tIns="34290" rIns="68580" bIns="34290" rtlCol="0">
            <a:spAutoFit/>
          </a:bodyPr>
          <a:lstStyle/>
          <a:p>
            <a:pPr marL="0" lvl="1"/>
            <a:r>
              <a:rPr lang="en-US" altLang="zh-CN" dirty="0">
                <a:solidFill>
                  <a:schemeClr val="bg1"/>
                </a:solidFill>
                <a:latin typeface="微软雅黑" panose="020B0503020204020204" pitchFamily="34" charset="-122"/>
                <a:ea typeface="微软雅黑" panose="020B0503020204020204" pitchFamily="34" charset="-122"/>
              </a:rPr>
              <a:t>Attention</a:t>
            </a:r>
            <a:r>
              <a:rPr lang="zh-CN" altLang="en-US" dirty="0">
                <a:solidFill>
                  <a:schemeClr val="bg1"/>
                </a:solidFill>
                <a:latin typeface="微软雅黑" panose="020B0503020204020204" pitchFamily="34" charset="-122"/>
                <a:ea typeface="微软雅黑" panose="020B0503020204020204" pitchFamily="34" charset="-122"/>
              </a:rPr>
              <a:t>机制</a:t>
            </a: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77" name="矩形 76"/>
          <p:cNvSpPr/>
          <p:nvPr/>
        </p:nvSpPr>
        <p:spPr>
          <a:xfrm>
            <a:off x="5845675" y="2008752"/>
            <a:ext cx="1338810" cy="369324"/>
          </a:xfrm>
          <a:prstGeom prst="rect">
            <a:avLst/>
          </a:prstGeom>
        </p:spPr>
        <p:txBody>
          <a:bodyPr wrap="none" lIns="91431" tIns="45716" rIns="91431" bIns="45716">
            <a:spAutoFit/>
          </a:bodyPr>
          <a:lstStyle/>
          <a:p>
            <a:r>
              <a:rPr lang="zh-CN" altLang="en-US" b="1" dirty="0">
                <a:solidFill>
                  <a:schemeClr val="accent5">
                    <a:lumMod val="75000"/>
                  </a:schemeClr>
                </a:solidFill>
                <a:latin typeface="微软雅黑" panose="020B0503020204020204" pitchFamily="34" charset="-122"/>
                <a:ea typeface="微软雅黑" panose="020B0503020204020204" pitchFamily="34" charset="-122"/>
              </a:rPr>
              <a:t>注意力机制</a:t>
            </a:r>
            <a:endParaRPr lang="en-US" altLang="zh-CN"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78" name="矩形 47"/>
          <p:cNvSpPr>
            <a:spLocks noChangeArrowheads="1"/>
          </p:cNvSpPr>
          <p:nvPr/>
        </p:nvSpPr>
        <p:spPr bwMode="auto">
          <a:xfrm>
            <a:off x="5845675" y="2392498"/>
            <a:ext cx="5724520" cy="357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600" dirty="0">
                <a:latin typeface="+mj-ea"/>
                <a:ea typeface="+mj-ea"/>
              </a:rPr>
              <a:t>不难想到，解码器在生成输出序列中的每一个词时可能只需利用输入序列某一部分的信息。</a:t>
            </a:r>
            <a:endParaRPr lang="en-US" altLang="zh-CN" sz="1600" dirty="0">
              <a:latin typeface="+mj-ea"/>
              <a:ea typeface="+mj-ea"/>
            </a:endParaRPr>
          </a:p>
          <a:p>
            <a:pPr>
              <a:lnSpc>
                <a:spcPct val="130000"/>
              </a:lnSpc>
              <a:spcBef>
                <a:spcPct val="0"/>
              </a:spcBef>
              <a:buNone/>
            </a:pPr>
            <a:r>
              <a:rPr lang="zh-CN" altLang="en-US" sz="1600" dirty="0">
                <a:latin typeface="+mj-ea"/>
                <a:ea typeface="+mj-ea"/>
              </a:rPr>
              <a:t>例如，输入为问句序列“你</a:t>
            </a:r>
            <a:r>
              <a:rPr lang="en-US" altLang="zh-CN" sz="1600" dirty="0">
                <a:latin typeface="+mj-ea"/>
                <a:ea typeface="+mj-ea"/>
              </a:rPr>
              <a:t>”“</a:t>
            </a:r>
            <a:r>
              <a:rPr lang="zh-CN" altLang="en-US" sz="1600" dirty="0">
                <a:latin typeface="+mj-ea"/>
                <a:ea typeface="+mj-ea"/>
              </a:rPr>
              <a:t>是</a:t>
            </a:r>
            <a:r>
              <a:rPr lang="en-US" altLang="zh-CN" sz="1600" dirty="0">
                <a:latin typeface="+mj-ea"/>
                <a:ea typeface="+mj-ea"/>
              </a:rPr>
              <a:t>”“</a:t>
            </a:r>
            <a:r>
              <a:rPr lang="zh-CN" altLang="en-US" sz="1600" dirty="0">
                <a:latin typeface="+mj-ea"/>
                <a:ea typeface="+mj-ea"/>
              </a:rPr>
              <a:t>谁</a:t>
            </a:r>
            <a:r>
              <a:rPr lang="en-US" altLang="zh-CN" sz="1600" dirty="0">
                <a:latin typeface="+mj-ea"/>
                <a:ea typeface="+mj-ea"/>
              </a:rPr>
              <a:t>”“</a:t>
            </a:r>
            <a:r>
              <a:rPr lang="zh-CN" altLang="en-US" sz="1600" dirty="0">
                <a:latin typeface="+mj-ea"/>
                <a:ea typeface="+mj-ea"/>
              </a:rPr>
              <a:t>？</a:t>
            </a:r>
            <a:r>
              <a:rPr lang="en-US" altLang="zh-CN" sz="1600" dirty="0">
                <a:latin typeface="+mj-ea"/>
                <a:ea typeface="+mj-ea"/>
              </a:rPr>
              <a:t>”</a:t>
            </a:r>
            <a:r>
              <a:rPr lang="zh-CN" altLang="en-US" sz="1600" dirty="0">
                <a:latin typeface="+mj-ea"/>
                <a:ea typeface="+mj-ea"/>
              </a:rPr>
              <a:t>，输出为答句序列“我</a:t>
            </a:r>
            <a:r>
              <a:rPr lang="en-US" altLang="zh-CN" sz="1600" dirty="0">
                <a:latin typeface="+mj-ea"/>
                <a:ea typeface="+mj-ea"/>
              </a:rPr>
              <a:t>”“</a:t>
            </a:r>
            <a:r>
              <a:rPr lang="zh-CN" altLang="en-US" sz="1600" dirty="0">
                <a:latin typeface="+mj-ea"/>
                <a:ea typeface="+mj-ea"/>
              </a:rPr>
              <a:t>是”“小通</a:t>
            </a:r>
            <a:r>
              <a:rPr lang="en-US" altLang="zh-CN" sz="1600" dirty="0">
                <a:latin typeface="+mj-ea"/>
                <a:ea typeface="+mj-ea"/>
              </a:rPr>
              <a:t>”</a:t>
            </a:r>
            <a:r>
              <a:rPr lang="zh-CN" altLang="en-US" sz="1600" dirty="0">
                <a:latin typeface="+mj-ea"/>
                <a:ea typeface="+mj-ea"/>
              </a:rPr>
              <a:t>“啊”。</a:t>
            </a:r>
            <a:endParaRPr lang="en-US" altLang="zh-CN" sz="1600" b="1" dirty="0">
              <a:latin typeface="+mj-ea"/>
              <a:ea typeface="+mj-ea"/>
            </a:endParaRPr>
          </a:p>
          <a:p>
            <a:pPr>
              <a:lnSpc>
                <a:spcPct val="130000"/>
              </a:lnSpc>
              <a:spcBef>
                <a:spcPct val="0"/>
              </a:spcBef>
              <a:buNone/>
            </a:pPr>
            <a:r>
              <a:rPr lang="zh-CN" altLang="en-US" sz="1600" dirty="0">
                <a:latin typeface="+mj-ea"/>
                <a:ea typeface="+mj-ea"/>
              </a:rPr>
              <a:t>在输出序列的时间步</a:t>
            </a:r>
            <a:r>
              <a:rPr lang="en-US" altLang="zh-CN" sz="1600" dirty="0">
                <a:latin typeface="+mj-ea"/>
                <a:ea typeface="+mj-ea"/>
              </a:rPr>
              <a:t>1</a:t>
            </a:r>
            <a:r>
              <a:rPr lang="zh-CN" altLang="en-US" sz="1600" dirty="0">
                <a:latin typeface="+mj-ea"/>
                <a:ea typeface="+mj-ea"/>
              </a:rPr>
              <a:t>，解码器可以主要依赖“你</a:t>
            </a:r>
            <a:r>
              <a:rPr lang="en-US" altLang="zh-CN" sz="1600" dirty="0">
                <a:latin typeface="+mj-ea"/>
                <a:ea typeface="+mj-ea"/>
              </a:rPr>
              <a:t>”“</a:t>
            </a:r>
            <a:r>
              <a:rPr lang="zh-CN" altLang="en-US" sz="1600" dirty="0">
                <a:latin typeface="+mj-ea"/>
                <a:ea typeface="+mj-ea"/>
              </a:rPr>
              <a:t>是</a:t>
            </a:r>
            <a:r>
              <a:rPr lang="en-US" altLang="zh-CN" sz="1600" dirty="0">
                <a:latin typeface="+mj-ea"/>
                <a:ea typeface="+mj-ea"/>
              </a:rPr>
              <a:t>”</a:t>
            </a:r>
            <a:r>
              <a:rPr lang="zh-CN" altLang="en-US" sz="1600" dirty="0">
                <a:latin typeface="+mj-ea"/>
                <a:ea typeface="+mj-ea"/>
              </a:rPr>
              <a:t>的信息来生成“我</a:t>
            </a:r>
            <a:r>
              <a:rPr lang="en-US" altLang="zh-CN" sz="1600" dirty="0">
                <a:latin typeface="+mj-ea"/>
                <a:ea typeface="+mj-ea"/>
              </a:rPr>
              <a:t>”</a:t>
            </a:r>
            <a:r>
              <a:rPr lang="zh-CN" altLang="en-US" sz="1600" dirty="0">
                <a:latin typeface="+mj-ea"/>
                <a:ea typeface="+mj-ea"/>
              </a:rPr>
              <a:t>“是”；在时间步</a:t>
            </a:r>
            <a:r>
              <a:rPr lang="en-US" altLang="zh-CN" sz="1600" dirty="0">
                <a:latin typeface="+mj-ea"/>
                <a:ea typeface="+mj-ea"/>
              </a:rPr>
              <a:t>2</a:t>
            </a:r>
            <a:r>
              <a:rPr lang="zh-CN" altLang="en-US" sz="1600" dirty="0">
                <a:latin typeface="+mj-ea"/>
                <a:ea typeface="+mj-ea"/>
              </a:rPr>
              <a:t>主要使用来自“谁</a:t>
            </a:r>
            <a:r>
              <a:rPr lang="en-US" altLang="zh-CN" sz="1600" dirty="0">
                <a:latin typeface="+mj-ea"/>
                <a:ea typeface="+mj-ea"/>
              </a:rPr>
              <a:t>”</a:t>
            </a:r>
            <a:r>
              <a:rPr lang="zh-CN" altLang="en-US" sz="1600" dirty="0">
                <a:latin typeface="+mj-ea"/>
                <a:ea typeface="+mj-ea"/>
              </a:rPr>
              <a:t>的编码信息生成“小通”“啊”；最后在时间步</a:t>
            </a:r>
            <a:r>
              <a:rPr lang="en-US" altLang="zh-CN" sz="1600" dirty="0">
                <a:latin typeface="+mj-ea"/>
                <a:ea typeface="+mj-ea"/>
              </a:rPr>
              <a:t>3</a:t>
            </a:r>
            <a:r>
              <a:rPr lang="zh-CN" altLang="en-US" sz="1600" dirty="0">
                <a:latin typeface="+mj-ea"/>
                <a:ea typeface="+mj-ea"/>
              </a:rPr>
              <a:t>将“？”直接映射句号“</a:t>
            </a:r>
            <a:r>
              <a:rPr lang="en-US" altLang="zh-CN" sz="1600" dirty="0">
                <a:latin typeface="+mj-ea"/>
                <a:ea typeface="+mj-ea"/>
              </a:rPr>
              <a:t>.”</a:t>
            </a:r>
            <a:r>
              <a:rPr lang="zh-CN" altLang="en-US" sz="1600" dirty="0">
                <a:latin typeface="+mj-ea"/>
                <a:ea typeface="+mj-ea"/>
              </a:rPr>
              <a:t>。</a:t>
            </a:r>
            <a:endParaRPr lang="en-US" altLang="zh-CN" sz="1600" dirty="0">
              <a:latin typeface="+mj-ea"/>
              <a:ea typeface="+mj-ea"/>
            </a:endParaRPr>
          </a:p>
          <a:p>
            <a:pPr>
              <a:lnSpc>
                <a:spcPct val="130000"/>
              </a:lnSpc>
              <a:spcBef>
                <a:spcPct val="0"/>
              </a:spcBef>
              <a:buNone/>
            </a:pPr>
            <a:r>
              <a:rPr lang="zh-CN" altLang="en-US" sz="1600" dirty="0">
                <a:latin typeface="+mj-ea"/>
                <a:ea typeface="+mj-ea"/>
              </a:rPr>
              <a:t>这看上去就像是在解码器的每一时间步对输入序列中不同时间步的表征或编码信息分配不同的注意力一样。这也是注意力机制的由来 。</a:t>
            </a:r>
            <a:endParaRPr lang="zh-CN" altLang="en-US" sz="1600" dirty="0">
              <a:latin typeface="+mj-ea"/>
              <a:ea typeface="+mj-ea"/>
              <a:sym typeface="微软雅黑" panose="020B0503020204020204" pitchFamily="34" charset="-122"/>
            </a:endParaRPr>
          </a:p>
        </p:txBody>
      </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2050" name="图片 1">
            <a:extLst>
              <a:ext uri="{FF2B5EF4-FFF2-40B4-BE49-F238E27FC236}">
                <a16:creationId xmlns:a16="http://schemas.microsoft.com/office/drawing/2014/main" id="{6D2EBD7E-5F54-4ACD-90C8-BBB174BF70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525" y="1697048"/>
            <a:ext cx="4376738"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408521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randombar(horizontal)">
                                      <p:cBhvr>
                                        <p:cTn id="7" dur="400"/>
                                        <p:tgtEl>
                                          <p:spTgt spid="7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randombar(horizontal)">
                                      <p:cBhvr>
                                        <p:cTn id="10" dur="400"/>
                                        <p:tgtEl>
                                          <p:spTgt spid="78"/>
                                        </p:tgtEl>
                                      </p:cBhvr>
                                    </p:animEffect>
                                  </p:childTnLst>
                                </p:cTn>
                              </p:par>
                            </p:childTnLst>
                          </p:cTn>
                        </p:par>
                        <p:par>
                          <p:cTn id="11" fill="hold">
                            <p:stCondLst>
                              <p:cond delay="400"/>
                            </p:stCondLst>
                            <p:childTnLst>
                              <p:par>
                                <p:cTn id="12" presetID="10"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P spid="4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2592288" cy="346249"/>
          </a:xfrm>
          <a:prstGeom prst="rect">
            <a:avLst/>
          </a:prstGeom>
          <a:noFill/>
        </p:spPr>
        <p:txBody>
          <a:bodyPr wrap="square" lIns="68580" tIns="34290" rIns="68580" bIns="34290" rtlCol="0">
            <a:spAutoFit/>
          </a:bodyPr>
          <a:lstStyle/>
          <a:p>
            <a:pPr marL="0" lvl="1"/>
            <a:r>
              <a:rPr lang="en-US" altLang="zh-CN" dirty="0">
                <a:solidFill>
                  <a:schemeClr val="bg1"/>
                </a:solidFill>
                <a:latin typeface="微软雅黑" panose="020B0503020204020204" pitchFamily="34" charset="-122"/>
                <a:ea typeface="微软雅黑" panose="020B0503020204020204" pitchFamily="34" charset="-122"/>
              </a:rPr>
              <a:t>Encoder-Decoder</a:t>
            </a:r>
            <a:r>
              <a:rPr lang="zh-CN" altLang="en-US" dirty="0">
                <a:solidFill>
                  <a:schemeClr val="bg1"/>
                </a:solidFill>
                <a:latin typeface="微软雅黑" panose="020B0503020204020204" pitchFamily="34" charset="-122"/>
                <a:ea typeface="微软雅黑" panose="020B0503020204020204" pitchFamily="34" charset="-122"/>
              </a:rPr>
              <a:t>模型</a:t>
            </a: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 name="图片 2">
            <a:extLst>
              <a:ext uri="{FF2B5EF4-FFF2-40B4-BE49-F238E27FC236}">
                <a16:creationId xmlns:a16="http://schemas.microsoft.com/office/drawing/2014/main" id="{85C0059F-9609-43CD-BC3D-AAA1564A9CC8}"/>
              </a:ext>
            </a:extLst>
          </p:cNvPr>
          <p:cNvPicPr>
            <a:picLocks noChangeAspect="1"/>
          </p:cNvPicPr>
          <p:nvPr/>
        </p:nvPicPr>
        <p:blipFill>
          <a:blip r:embed="rId4"/>
          <a:stretch>
            <a:fillRect/>
          </a:stretch>
        </p:blipFill>
        <p:spPr>
          <a:xfrm>
            <a:off x="1705099" y="1556792"/>
            <a:ext cx="8784976" cy="2638596"/>
          </a:xfrm>
          <a:prstGeom prst="rect">
            <a:avLst/>
          </a:prstGeom>
        </p:spPr>
      </p:pic>
      <p:pic>
        <p:nvPicPr>
          <p:cNvPr id="4" name="图片 3">
            <a:extLst>
              <a:ext uri="{FF2B5EF4-FFF2-40B4-BE49-F238E27FC236}">
                <a16:creationId xmlns:a16="http://schemas.microsoft.com/office/drawing/2014/main" id="{A7B01231-4F7C-4ED1-BB54-82FBD8B12595}"/>
              </a:ext>
            </a:extLst>
          </p:cNvPr>
          <p:cNvPicPr>
            <a:picLocks noChangeAspect="1"/>
          </p:cNvPicPr>
          <p:nvPr/>
        </p:nvPicPr>
        <p:blipFill>
          <a:blip r:embed="rId5"/>
          <a:stretch>
            <a:fillRect/>
          </a:stretch>
        </p:blipFill>
        <p:spPr>
          <a:xfrm>
            <a:off x="5331710" y="5268019"/>
            <a:ext cx="1531753" cy="983065"/>
          </a:xfrm>
          <a:prstGeom prst="rect">
            <a:avLst/>
          </a:prstGeom>
        </p:spPr>
      </p:pic>
      <p:sp>
        <p:nvSpPr>
          <p:cNvPr id="9" name="Rectangle 2">
            <a:extLst>
              <a:ext uri="{FF2B5EF4-FFF2-40B4-BE49-F238E27FC236}">
                <a16:creationId xmlns:a16="http://schemas.microsoft.com/office/drawing/2014/main" id="{4C7D5568-64E8-4D4D-8F48-0EE0C4FB26EB}"/>
              </a:ext>
            </a:extLst>
          </p:cNvPr>
          <p:cNvSpPr>
            <a:spLocks noChangeArrowheads="1"/>
          </p:cNvSpPr>
          <p:nvPr/>
        </p:nvSpPr>
        <p:spPr bwMode="auto">
          <a:xfrm>
            <a:off x="1705099" y="4869160"/>
            <a:ext cx="121951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chemeClr val="tx1"/>
                </a:solidFill>
                <a:effectLst/>
                <a:latin typeface="Roboto" pitchFamily="2" charset="0"/>
              </a:rPr>
              <a:t>令编码器在时间步</a:t>
            </a:r>
            <a:r>
              <a:rPr kumimoji="0" lang="zh-CN" altLang="zh-CN" sz="1400" b="0" i="0" u="none" strike="noStrike" cap="none" normalizeH="0" baseline="0" dirty="0">
                <a:ln>
                  <a:noFill/>
                </a:ln>
                <a:solidFill>
                  <a:schemeClr val="tx1"/>
                </a:solidFill>
                <a:effectLst/>
                <a:latin typeface="Roboto" pitchFamily="2" charset="0"/>
                <a:ea typeface="MathJax_Math-italic"/>
              </a:rPr>
              <a:t>t</a:t>
            </a:r>
            <a:r>
              <a:rPr kumimoji="0" lang="zh-CN" altLang="zh-CN" sz="1200" b="0" i="0" u="none" strike="noStrike" cap="none" normalizeH="0" baseline="0" dirty="0">
                <a:ln>
                  <a:noFill/>
                </a:ln>
                <a:solidFill>
                  <a:schemeClr val="tx1"/>
                </a:solidFill>
                <a:effectLst/>
                <a:latin typeface="Roboto" pitchFamily="2" charset="0"/>
              </a:rPr>
              <a:t>t的隐藏状态为</a:t>
            </a:r>
            <a:r>
              <a:rPr kumimoji="0" lang="zh-CN" altLang="zh-CN" sz="1400" b="0" i="0" u="none" strike="noStrike" cap="none" normalizeH="0" baseline="0" dirty="0">
                <a:ln>
                  <a:noFill/>
                </a:ln>
                <a:solidFill>
                  <a:schemeClr val="tx1"/>
                </a:solidFill>
                <a:effectLst/>
                <a:latin typeface="Roboto" pitchFamily="2" charset="0"/>
                <a:ea typeface="MathJax_Math-bold-italic"/>
              </a:rPr>
              <a:t>h</a:t>
            </a:r>
            <a:r>
              <a:rPr kumimoji="0" lang="zh-CN" altLang="zh-CN" sz="900" b="0" i="0" u="none" strike="noStrike" cap="none" normalizeH="0" baseline="0" dirty="0">
                <a:ln>
                  <a:noFill/>
                </a:ln>
                <a:solidFill>
                  <a:schemeClr val="tx1"/>
                </a:solidFill>
                <a:effectLst/>
                <a:latin typeface="Roboto" pitchFamily="2" charset="0"/>
                <a:ea typeface="MathJax_Math-italic"/>
              </a:rPr>
              <a:t>t</a:t>
            </a:r>
            <a:r>
              <a:rPr kumimoji="0" lang="zh-CN" altLang="zh-CN" sz="1200" b="0" i="0" u="none" strike="noStrike" cap="none" normalizeH="0" baseline="0" dirty="0">
                <a:ln>
                  <a:noFill/>
                </a:ln>
                <a:solidFill>
                  <a:schemeClr val="tx1"/>
                </a:solidFill>
                <a:effectLst/>
                <a:latin typeface="Roboto" pitchFamily="2" charset="0"/>
              </a:rPr>
              <a:t>ht，且总时间步数为</a:t>
            </a:r>
            <a:r>
              <a:rPr kumimoji="0" lang="zh-CN" altLang="zh-CN" sz="1400" b="0" i="0" u="none" strike="noStrike" cap="none" normalizeH="0" baseline="0" dirty="0">
                <a:ln>
                  <a:noFill/>
                </a:ln>
                <a:solidFill>
                  <a:schemeClr val="tx1"/>
                </a:solidFill>
                <a:effectLst/>
                <a:latin typeface="Roboto" pitchFamily="2" charset="0"/>
                <a:ea typeface="MathJax_Math-italic"/>
              </a:rPr>
              <a:t>T</a:t>
            </a:r>
            <a:r>
              <a:rPr kumimoji="0" lang="zh-CN" altLang="zh-CN" sz="1200" b="0" i="0" u="none" strike="noStrike" cap="none" normalizeH="0" baseline="0" dirty="0">
                <a:ln>
                  <a:noFill/>
                </a:ln>
                <a:solidFill>
                  <a:schemeClr val="tx1"/>
                </a:solidFill>
                <a:effectLst/>
                <a:latin typeface="Roboto" pitchFamily="2" charset="0"/>
              </a:rPr>
              <a:t>T。那么解码器在时间步</a:t>
            </a:r>
            <a:r>
              <a:rPr kumimoji="0" lang="zh-CN" altLang="zh-CN" sz="1400" b="0" i="0" u="none" strike="noStrike" cap="none" normalizeH="0" baseline="0" dirty="0">
                <a:ln>
                  <a:noFill/>
                </a:ln>
                <a:solidFill>
                  <a:schemeClr val="tx1"/>
                </a:solidFill>
                <a:effectLst/>
                <a:latin typeface="Roboto" pitchFamily="2" charset="0"/>
                <a:ea typeface="MathJax_Math-italic"/>
              </a:rPr>
              <a:t>t</a:t>
            </a:r>
            <a:r>
              <a:rPr kumimoji="0" lang="zh-CN" altLang="zh-CN" sz="900" b="0" i="0" u="none" strike="noStrike" cap="none" normalizeH="0" baseline="0" dirty="0">
                <a:ln>
                  <a:noFill/>
                </a:ln>
                <a:solidFill>
                  <a:schemeClr val="tx1"/>
                </a:solidFill>
                <a:effectLst/>
                <a:latin typeface="Roboto" pitchFamily="2" charset="0"/>
                <a:ea typeface="MathJax_Main"/>
              </a:rPr>
              <a:t>′</a:t>
            </a:r>
            <a:r>
              <a:rPr kumimoji="0" lang="zh-CN" altLang="zh-CN" sz="1200" b="0" i="0" u="none" strike="noStrike" cap="none" normalizeH="0" baseline="0" dirty="0">
                <a:ln>
                  <a:noFill/>
                </a:ln>
                <a:solidFill>
                  <a:schemeClr val="tx1"/>
                </a:solidFill>
                <a:effectLst/>
                <a:latin typeface="Roboto" pitchFamily="2" charset="0"/>
              </a:rPr>
              <a:t>t′的背景变量为所有编码器隐藏状态的加权平均：</a:t>
            </a:r>
            <a:r>
              <a:rPr kumimoji="0" lang="zh-CN" altLang="zh-CN" sz="800" b="0" i="0" u="none" strike="noStrike" cap="none" normalizeH="0" baseline="0" dirty="0">
                <a:ln>
                  <a:noFill/>
                </a:ln>
                <a:solidFill>
                  <a:schemeClr val="tx1"/>
                </a:solidFill>
                <a:effectLst/>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780172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2592288" cy="346249"/>
          </a:xfrm>
          <a:prstGeom prst="rect">
            <a:avLst/>
          </a:prstGeom>
          <a:noFill/>
        </p:spPr>
        <p:txBody>
          <a:bodyPr wrap="square" lIns="68580" tIns="34290" rIns="68580" bIns="34290" rtlCol="0">
            <a:spAutoFit/>
          </a:bodyPr>
          <a:lstStyle/>
          <a:p>
            <a:pPr marL="0" lvl="1"/>
            <a:r>
              <a:rPr lang="en-US" altLang="zh-CN" dirty="0">
                <a:solidFill>
                  <a:schemeClr val="bg1"/>
                </a:solidFill>
                <a:latin typeface="微软雅黑" panose="020B0503020204020204" pitchFamily="34" charset="-122"/>
                <a:ea typeface="微软雅黑" panose="020B0503020204020204" pitchFamily="34" charset="-122"/>
              </a:rPr>
              <a:t>Attention</a:t>
            </a:r>
            <a:r>
              <a:rPr lang="zh-CN" altLang="en-US" dirty="0">
                <a:solidFill>
                  <a:schemeClr val="bg1"/>
                </a:solidFill>
                <a:latin typeface="微软雅黑" panose="020B0503020204020204" pitchFamily="34" charset="-122"/>
                <a:ea typeface="微软雅黑" panose="020B0503020204020204" pitchFamily="34" charset="-122"/>
              </a:rPr>
              <a:t>机制</a:t>
            </a: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 name="图片 2">
            <a:extLst>
              <a:ext uri="{FF2B5EF4-FFF2-40B4-BE49-F238E27FC236}">
                <a16:creationId xmlns:a16="http://schemas.microsoft.com/office/drawing/2014/main" id="{12623966-2DF6-40D2-9A90-3EC5B5C7E2BA}"/>
              </a:ext>
            </a:extLst>
          </p:cNvPr>
          <p:cNvPicPr>
            <a:picLocks noChangeAspect="1"/>
          </p:cNvPicPr>
          <p:nvPr/>
        </p:nvPicPr>
        <p:blipFill>
          <a:blip r:embed="rId4"/>
          <a:stretch>
            <a:fillRect/>
          </a:stretch>
        </p:blipFill>
        <p:spPr>
          <a:xfrm>
            <a:off x="2065139" y="1484784"/>
            <a:ext cx="8064896" cy="2926434"/>
          </a:xfrm>
          <a:prstGeom prst="rect">
            <a:avLst/>
          </a:prstGeom>
        </p:spPr>
      </p:pic>
    </p:spTree>
    <p:extLst>
      <p:ext uri="{BB962C8B-B14F-4D97-AF65-F5344CB8AC3E}">
        <p14:creationId xmlns:p14="http://schemas.microsoft.com/office/powerpoint/2010/main" val="5603137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3865621" y="3573016"/>
            <a:ext cx="4533612" cy="830997"/>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聊天机器人</a:t>
            </a:r>
            <a:r>
              <a:rPr lang="en-US" altLang="zh-CN" sz="4800" b="1" dirty="0">
                <a:solidFill>
                  <a:schemeClr val="accent5">
                    <a:lumMod val="60000"/>
                    <a:lumOff val="40000"/>
                  </a:schemeClr>
                </a:solidFill>
                <a:latin typeface="微软雅黑" panose="020B0503020204020204" pitchFamily="34" charset="-122"/>
                <a:ea typeface="微软雅黑" panose="020B0503020204020204" pitchFamily="34" charset="-122"/>
              </a:rPr>
              <a:t>APP</a:t>
            </a:r>
          </a:p>
        </p:txBody>
      </p:sp>
      <p:sp>
        <p:nvSpPr>
          <p:cNvPr id="43" name="Freeform 9"/>
          <p:cNvSpPr>
            <a:spLocks noEditPoints="1"/>
          </p:cNvSpPr>
          <p:nvPr/>
        </p:nvSpPr>
        <p:spPr bwMode="auto">
          <a:xfrm rot="19469485">
            <a:off x="5602658" y="2053066"/>
            <a:ext cx="1013732" cy="1080193"/>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59" name="TextBox 58"/>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fltVal val="0"/>
                                          </p:val>
                                        </p:tav>
                                        <p:tav tm="100000">
                                          <p:val>
                                            <p:strVal val="#ppt_w"/>
                                          </p:val>
                                        </p:tav>
                                      </p:tavLst>
                                    </p:anim>
                                    <p:anim calcmode="lin" valueType="num">
                                      <p:cBhvr>
                                        <p:cTn id="12" dur="500" fill="hold"/>
                                        <p:tgtEl>
                                          <p:spTgt spid="43"/>
                                        </p:tgtEl>
                                        <p:attrNameLst>
                                          <p:attrName>ppt_h</p:attrName>
                                        </p:attrNameLst>
                                      </p:cBhvr>
                                      <p:tavLst>
                                        <p:tav tm="0">
                                          <p:val>
                                            <p:fltVal val="0"/>
                                          </p:val>
                                        </p:tav>
                                        <p:tav tm="100000">
                                          <p:val>
                                            <p:strVal val="#ppt_h"/>
                                          </p:val>
                                        </p:tav>
                                      </p:tavLst>
                                    </p:anim>
                                    <p:animEffect transition="in" filter="fade">
                                      <p:cBhvr>
                                        <p:cTn id="13" dur="500"/>
                                        <p:tgtEl>
                                          <p:spTgt spid="43"/>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2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43" grpId="0" animBg="1"/>
      <p:bldP spid="5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绪论</a:t>
            </a:r>
          </a:p>
        </p:txBody>
      </p:sp>
      <p:sp>
        <p:nvSpPr>
          <p:cNvPr id="24" name="文本框 25"/>
          <p:cNvSpPr txBox="1"/>
          <p:nvPr/>
        </p:nvSpPr>
        <p:spPr>
          <a:xfrm>
            <a:off x="1265034" y="1556770"/>
            <a:ext cx="9358209" cy="1760097"/>
          </a:xfrm>
          <a:prstGeom prst="rect">
            <a:avLst/>
          </a:prstGeom>
          <a:noFill/>
        </p:spPr>
        <p:txBody>
          <a:bodyPr wrap="square" rtlCol="0">
            <a:spAutoFit/>
          </a:bodyPr>
          <a:lstStyle/>
          <a:p>
            <a:pPr>
              <a:lnSpc>
                <a:spcPct val="120000"/>
              </a:lnSpc>
              <a:spcAft>
                <a:spcPts val="800"/>
              </a:spcAft>
            </a:pPr>
            <a:r>
              <a:rPr lang="zh-CN" altLang="en-US" sz="2000" b="1" dirty="0">
                <a:solidFill>
                  <a:srgbClr val="31859C"/>
                </a:solidFill>
                <a:latin typeface="微软雅黑" panose="020B0503020204020204" pitchFamily="34" charset="-122"/>
                <a:ea typeface="微软雅黑" panose="020B0503020204020204" pitchFamily="34" charset="-122"/>
              </a:rPr>
              <a:t>摘要：</a:t>
            </a:r>
            <a:r>
              <a:rPr lang="zh-CN" altLang="zh-CN" dirty="0"/>
              <a:t>随着智能移动设备的快速发展，移动端的用户期望更加人性化的设备使用体验以及通过自然语言与计算机沟通交流，在此背景下，移动端聊天机器人软件的研究进入新的阶段。基于来自互联网的大量短对话数据，通过</a:t>
            </a:r>
            <a:r>
              <a:rPr lang="en-US" altLang="zh-CN" dirty="0"/>
              <a:t>Google</a:t>
            </a:r>
            <a:r>
              <a:rPr lang="zh-CN" altLang="zh-CN" dirty="0"/>
              <a:t>开源的计算图框架</a:t>
            </a:r>
            <a:r>
              <a:rPr lang="en-US" altLang="zh-CN" dirty="0" err="1"/>
              <a:t>Tensorflow</a:t>
            </a:r>
            <a:r>
              <a:rPr lang="zh-CN" altLang="zh-CN" dirty="0"/>
              <a:t>实现基于</a:t>
            </a:r>
            <a:r>
              <a:rPr lang="en-US" altLang="zh-CN" dirty="0"/>
              <a:t>Encoder-Decoder</a:t>
            </a:r>
            <a:r>
              <a:rPr lang="zh-CN" altLang="zh-CN" dirty="0"/>
              <a:t>模型的生成式聊天机器人，并设计一款</a:t>
            </a:r>
            <a:r>
              <a:rPr lang="en-US" altLang="zh-CN" dirty="0"/>
              <a:t>Android</a:t>
            </a:r>
            <a:r>
              <a:rPr lang="zh-CN" altLang="zh-CN" dirty="0"/>
              <a:t>客户端聊天机器人软件，结果表明移动端聊天机器人的可行性和有效性。</a:t>
            </a:r>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文本框 26"/>
          <p:cNvSpPr txBox="1"/>
          <p:nvPr/>
        </p:nvSpPr>
        <p:spPr>
          <a:xfrm>
            <a:off x="1265034" y="4437112"/>
            <a:ext cx="8947855" cy="430374"/>
          </a:xfrm>
          <a:prstGeom prst="rect">
            <a:avLst/>
          </a:prstGeom>
          <a:noFill/>
        </p:spPr>
        <p:txBody>
          <a:bodyPr wrap="square" rtlCol="0">
            <a:spAutoFit/>
          </a:bodyPr>
          <a:lstStyle/>
          <a:p>
            <a:pPr>
              <a:lnSpc>
                <a:spcPct val="120000"/>
              </a:lnSpc>
            </a:pPr>
            <a:r>
              <a:rPr lang="zh-CN" altLang="en-US" sz="2000" b="1" dirty="0">
                <a:solidFill>
                  <a:srgbClr val="31859C"/>
                </a:solidFill>
                <a:latin typeface="微软雅黑" panose="020B0503020204020204" pitchFamily="34" charset="-122"/>
                <a:ea typeface="微软雅黑" panose="020B0503020204020204" pitchFamily="34" charset="-122"/>
              </a:rPr>
              <a:t>关键字：   深度学习      自然语言处理        聊天机器人        安卓</a:t>
            </a:r>
            <a:endParaRPr lang="zh-CN" altLang="en-US" sz="1400"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产品原型</a:t>
            </a: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3074" name="Picture 2">
            <a:extLst>
              <a:ext uri="{FF2B5EF4-FFF2-40B4-BE49-F238E27FC236}">
                <a16:creationId xmlns:a16="http://schemas.microsoft.com/office/drawing/2014/main" id="{8B2DD582-18B3-49A4-A698-16C453D116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5059" y="1628800"/>
            <a:ext cx="2471738" cy="3894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 name="矩形 94">
            <a:extLst>
              <a:ext uri="{FF2B5EF4-FFF2-40B4-BE49-F238E27FC236}">
                <a16:creationId xmlns:a16="http://schemas.microsoft.com/office/drawing/2014/main" id="{4DBE5BD7-3F06-49C0-B7F2-4EACC0BFC711}"/>
              </a:ext>
            </a:extLst>
          </p:cNvPr>
          <p:cNvSpPr/>
          <p:nvPr/>
        </p:nvSpPr>
        <p:spPr>
          <a:xfrm>
            <a:off x="4989610" y="1844824"/>
            <a:ext cx="1107977" cy="369324"/>
          </a:xfrm>
          <a:prstGeom prst="rect">
            <a:avLst/>
          </a:prstGeom>
        </p:spPr>
        <p:txBody>
          <a:bodyPr wrap="none" lIns="91431" tIns="45716" rIns="91431" bIns="45716">
            <a:spAutoFit/>
          </a:bodyPr>
          <a:lstStyle/>
          <a:p>
            <a:r>
              <a:rPr lang="zh-CN" altLang="en-US" b="1" dirty="0">
                <a:solidFill>
                  <a:srgbClr val="31859C"/>
                </a:solidFill>
                <a:latin typeface="微软雅黑" panose="020B0503020204020204" pitchFamily="34" charset="-122"/>
                <a:ea typeface="微软雅黑" panose="020B0503020204020204" pitchFamily="34" charset="-122"/>
              </a:rPr>
              <a:t>功能介绍</a:t>
            </a:r>
            <a:endParaRPr lang="en-US" altLang="zh-CN" b="1" dirty="0">
              <a:solidFill>
                <a:srgbClr val="31859C"/>
              </a:solidFill>
              <a:latin typeface="微软雅黑" panose="020B0503020204020204" pitchFamily="34" charset="-122"/>
              <a:ea typeface="微软雅黑" panose="020B0503020204020204" pitchFamily="34" charset="-122"/>
            </a:endParaRPr>
          </a:p>
        </p:txBody>
      </p:sp>
      <p:sp>
        <p:nvSpPr>
          <p:cNvPr id="97" name="矩形 47">
            <a:extLst>
              <a:ext uri="{FF2B5EF4-FFF2-40B4-BE49-F238E27FC236}">
                <a16:creationId xmlns:a16="http://schemas.microsoft.com/office/drawing/2014/main" id="{34C7FD92-E53F-4E9A-8CBE-678698B8CA1C}"/>
              </a:ext>
            </a:extLst>
          </p:cNvPr>
          <p:cNvSpPr>
            <a:spLocks noChangeArrowheads="1"/>
          </p:cNvSpPr>
          <p:nvPr/>
        </p:nvSpPr>
        <p:spPr bwMode="auto">
          <a:xfrm>
            <a:off x="4989610" y="2233123"/>
            <a:ext cx="5428457" cy="939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600" dirty="0">
                <a:latin typeface="+mn-ea"/>
                <a:ea typeface="+mn-ea"/>
              </a:rPr>
              <a:t>（</a:t>
            </a:r>
            <a:r>
              <a:rPr lang="en-US" altLang="zh-CN" sz="1600" dirty="0">
                <a:latin typeface="+mn-ea"/>
                <a:ea typeface="+mn-ea"/>
              </a:rPr>
              <a:t>1</a:t>
            </a:r>
            <a:r>
              <a:rPr lang="zh-CN" altLang="zh-CN" sz="1600" dirty="0">
                <a:latin typeface="+mn-ea"/>
                <a:ea typeface="+mn-ea"/>
              </a:rPr>
              <a:t>）用户输入功能：通过</a:t>
            </a:r>
            <a:r>
              <a:rPr lang="en-US" altLang="zh-CN" sz="1600" dirty="0" err="1">
                <a:latin typeface="+mn-ea"/>
                <a:ea typeface="+mn-ea"/>
              </a:rPr>
              <a:t>android:inputType</a:t>
            </a:r>
            <a:r>
              <a:rPr lang="zh-CN" altLang="zh-CN" sz="1600" dirty="0">
                <a:latin typeface="+mn-ea"/>
                <a:ea typeface="+mn-ea"/>
              </a:rPr>
              <a:t>属性添加到</a:t>
            </a:r>
            <a:r>
              <a:rPr lang="en-US" altLang="zh-CN" sz="1600" dirty="0">
                <a:latin typeface="+mn-ea"/>
                <a:ea typeface="+mn-ea"/>
              </a:rPr>
              <a:t>&lt;</a:t>
            </a:r>
            <a:r>
              <a:rPr lang="en-US" altLang="zh-CN" sz="1600" dirty="0" err="1">
                <a:latin typeface="+mn-ea"/>
                <a:ea typeface="+mn-ea"/>
              </a:rPr>
              <a:t>EditText</a:t>
            </a:r>
            <a:r>
              <a:rPr lang="en-US" altLang="zh-CN" sz="1600" dirty="0">
                <a:latin typeface="+mn-ea"/>
                <a:ea typeface="+mn-ea"/>
              </a:rPr>
              <a:t>&gt;</a:t>
            </a:r>
            <a:r>
              <a:rPr lang="zh-CN" altLang="zh-CN" sz="1600" dirty="0">
                <a:latin typeface="+mn-ea"/>
                <a:ea typeface="+mn-ea"/>
              </a:rPr>
              <a:t>节点中，为文本框声明图示输入法，之后通过</a:t>
            </a:r>
            <a:r>
              <a:rPr lang="en-US" altLang="zh-CN" sz="1600" dirty="0" err="1">
                <a:latin typeface="+mn-ea"/>
                <a:ea typeface="+mn-ea"/>
              </a:rPr>
              <a:t>InputMethodManger</a:t>
            </a:r>
            <a:r>
              <a:rPr lang="zh-CN" altLang="zh-CN" sz="1600" dirty="0">
                <a:latin typeface="+mn-ea"/>
                <a:ea typeface="+mn-ea"/>
              </a:rPr>
              <a:t>类来将输入法设置为填写文本时触发。</a:t>
            </a:r>
            <a:endParaRPr lang="en-US" altLang="zh-CN" sz="1600" dirty="0">
              <a:latin typeface="+mn-ea"/>
              <a:ea typeface="+mn-ea"/>
            </a:endParaRPr>
          </a:p>
        </p:txBody>
      </p:sp>
      <p:sp>
        <p:nvSpPr>
          <p:cNvPr id="3" name="矩形 2">
            <a:extLst>
              <a:ext uri="{FF2B5EF4-FFF2-40B4-BE49-F238E27FC236}">
                <a16:creationId xmlns:a16="http://schemas.microsoft.com/office/drawing/2014/main" id="{8A7FC451-9342-4E7D-B553-E363A2C2F7AF}"/>
              </a:ext>
            </a:extLst>
          </p:cNvPr>
          <p:cNvSpPr/>
          <p:nvPr/>
        </p:nvSpPr>
        <p:spPr>
          <a:xfrm>
            <a:off x="4959571" y="3498857"/>
            <a:ext cx="5663951" cy="644022"/>
          </a:xfrm>
          <a:prstGeom prst="rect">
            <a:avLst/>
          </a:prstGeom>
        </p:spPr>
        <p:txBody>
          <a:bodyPr wrap="square">
            <a:spAutoFit/>
          </a:bodyPr>
          <a:lstStyle/>
          <a:p>
            <a:pPr>
              <a:lnSpc>
                <a:spcPct val="120000"/>
              </a:lnSpc>
              <a:spcBef>
                <a:spcPct val="0"/>
              </a:spcBef>
              <a:buNone/>
            </a:pPr>
            <a:r>
              <a:rPr lang="zh-CN" altLang="zh-CN" sz="1600" dirty="0">
                <a:latin typeface="+mn-ea"/>
              </a:rPr>
              <a:t>（</a:t>
            </a:r>
            <a:r>
              <a:rPr lang="en-US" altLang="zh-CN" sz="1600" dirty="0">
                <a:latin typeface="+mn-ea"/>
              </a:rPr>
              <a:t>2</a:t>
            </a:r>
            <a:r>
              <a:rPr lang="zh-CN" altLang="zh-CN" sz="1600" dirty="0">
                <a:latin typeface="+mn-ea"/>
              </a:rPr>
              <a:t>）数据显示功能：经服务端模型传递回复信息时，新增一个</a:t>
            </a:r>
            <a:r>
              <a:rPr lang="en-US" altLang="zh-CN" sz="1600" dirty="0" err="1">
                <a:latin typeface="+mn-ea"/>
              </a:rPr>
              <a:t>TextView</a:t>
            </a:r>
            <a:r>
              <a:rPr lang="zh-CN" altLang="zh-CN" sz="1600" dirty="0">
                <a:latin typeface="+mn-ea"/>
              </a:rPr>
              <a:t>为其显示消息。</a:t>
            </a:r>
            <a:endParaRPr lang="zh-CN" altLang="en-US" sz="1600" dirty="0">
              <a:latin typeface="+mn-ea"/>
              <a:sym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2000"/>
                                        <p:tgtEl>
                                          <p:spTgt spid="96"/>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Effect transition="in" filter="fade">
                                      <p:cBhvr>
                                        <p:cTn id="11" dur="500"/>
                                        <p:tgtEl>
                                          <p:spTgt spid="9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fade">
                                      <p:cBhvr>
                                        <p:cTn id="14"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5" grpId="0"/>
      <p:bldP spid="9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12"/>
          <p:cNvSpPr/>
          <p:nvPr/>
        </p:nvSpPr>
        <p:spPr bwMode="auto">
          <a:xfrm>
            <a:off x="1427064" y="3816132"/>
            <a:ext cx="498847" cy="559023"/>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dirty="0">
              <a:solidFill>
                <a:schemeClr val="tx1">
                  <a:lumMod val="50000"/>
                  <a:lumOff val="50000"/>
                </a:schemeClr>
              </a:solidFill>
            </a:endParaRPr>
          </a:p>
        </p:txBody>
      </p:sp>
      <p:sp>
        <p:nvSpPr>
          <p:cNvPr id="39" name="Freeform 12"/>
          <p:cNvSpPr/>
          <p:nvPr/>
        </p:nvSpPr>
        <p:spPr bwMode="auto">
          <a:xfrm flipH="1" flipV="1">
            <a:off x="10001347" y="6165304"/>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a:solidFill>
                <a:schemeClr val="tx1">
                  <a:lumMod val="50000"/>
                  <a:lumOff val="50000"/>
                </a:schemeClr>
              </a:solidFill>
            </a:endParaRPr>
          </a:p>
        </p:txBody>
      </p:sp>
      <p:sp>
        <p:nvSpPr>
          <p:cNvPr id="40" name="TextBox 39"/>
          <p:cNvSpPr txBox="1"/>
          <p:nvPr/>
        </p:nvSpPr>
        <p:spPr>
          <a:xfrm>
            <a:off x="1705905" y="4187912"/>
            <a:ext cx="8545239" cy="2308324"/>
          </a:xfrm>
          <a:prstGeom prst="rect">
            <a:avLst/>
          </a:prstGeom>
          <a:noFill/>
        </p:spPr>
        <p:txBody>
          <a:bodyPr wrap="square" rtlCol="0">
            <a:spAutoFit/>
          </a:bodyPr>
          <a:lstStyle/>
          <a:p>
            <a:r>
              <a:rPr lang="zh-CN" altLang="zh-CN" sz="1600" dirty="0">
                <a:latin typeface="+mj-ea"/>
                <a:ea typeface="+mj-ea"/>
              </a:rPr>
              <a:t>本设计中客户端与服务器的通信方式基于</a:t>
            </a:r>
            <a:r>
              <a:rPr lang="en-US" altLang="zh-CN" sz="1600" dirty="0">
                <a:latin typeface="+mj-ea"/>
                <a:ea typeface="+mj-ea"/>
              </a:rPr>
              <a:t>HTTP</a:t>
            </a:r>
            <a:r>
              <a:rPr lang="zh-CN" altLang="zh-CN" sz="1600" dirty="0">
                <a:latin typeface="+mj-ea"/>
                <a:ea typeface="+mj-ea"/>
              </a:rPr>
              <a:t>协议，</a:t>
            </a:r>
            <a:r>
              <a:rPr lang="en-US" altLang="zh-CN" sz="1600" dirty="0">
                <a:latin typeface="+mj-ea"/>
                <a:ea typeface="+mj-ea"/>
              </a:rPr>
              <a:t>HTTP</a:t>
            </a:r>
            <a:r>
              <a:rPr lang="zh-CN" altLang="zh-CN" sz="1600" dirty="0">
                <a:latin typeface="+mj-ea"/>
                <a:ea typeface="+mj-ea"/>
              </a:rPr>
              <a:t>是应用层协议，并且符合客户端</a:t>
            </a:r>
            <a:r>
              <a:rPr lang="en-US" altLang="zh-CN" sz="1600" dirty="0">
                <a:latin typeface="+mj-ea"/>
                <a:ea typeface="+mj-ea"/>
              </a:rPr>
              <a:t>-</a:t>
            </a:r>
            <a:r>
              <a:rPr lang="zh-CN" altLang="zh-CN" sz="1600" dirty="0">
                <a:latin typeface="+mj-ea"/>
                <a:ea typeface="+mj-ea"/>
              </a:rPr>
              <a:t>服务器模型</a:t>
            </a:r>
            <a:r>
              <a:rPr lang="en-US" altLang="zh-CN" sz="1600" dirty="0">
                <a:latin typeface="+mj-ea"/>
                <a:ea typeface="+mj-ea"/>
              </a:rPr>
              <a:t>(Client-Server Model)</a:t>
            </a:r>
            <a:r>
              <a:rPr lang="zh-CN" altLang="zh-CN" sz="1600" dirty="0">
                <a:latin typeface="+mj-ea"/>
                <a:ea typeface="+mj-ea"/>
              </a:rPr>
              <a:t>，可以高效和快速传输数据。连接网络后的</a:t>
            </a:r>
            <a:r>
              <a:rPr lang="en-US" altLang="zh-CN" sz="1600" dirty="0">
                <a:latin typeface="+mj-ea"/>
                <a:ea typeface="+mj-ea"/>
              </a:rPr>
              <a:t>Android APP</a:t>
            </a:r>
            <a:r>
              <a:rPr lang="zh-CN" altLang="zh-CN" sz="1600" dirty="0">
                <a:latin typeface="+mj-ea"/>
                <a:ea typeface="+mj-ea"/>
              </a:rPr>
              <a:t>使用</a:t>
            </a:r>
            <a:r>
              <a:rPr lang="en-US" altLang="zh-CN" sz="1600" dirty="0">
                <a:latin typeface="+mj-ea"/>
                <a:ea typeface="+mj-ea"/>
              </a:rPr>
              <a:t>HTTP</a:t>
            </a:r>
            <a:r>
              <a:rPr lang="zh-CN" altLang="zh-CN" sz="1600" dirty="0">
                <a:latin typeface="+mj-ea"/>
                <a:ea typeface="+mj-ea"/>
              </a:rPr>
              <a:t>协议来发送和接收数据。</a:t>
            </a:r>
            <a:r>
              <a:rPr lang="en-US" altLang="zh-CN" sz="1600" dirty="0">
                <a:latin typeface="+mj-ea"/>
                <a:ea typeface="+mj-ea"/>
              </a:rPr>
              <a:t>Android</a:t>
            </a:r>
            <a:r>
              <a:rPr lang="zh-CN" altLang="zh-CN" sz="1600" dirty="0">
                <a:latin typeface="+mj-ea"/>
                <a:ea typeface="+mj-ea"/>
              </a:rPr>
              <a:t>系统提供两种</a:t>
            </a:r>
            <a:r>
              <a:rPr lang="en-US" altLang="zh-CN" sz="1600" dirty="0">
                <a:latin typeface="+mj-ea"/>
                <a:ea typeface="+mj-ea"/>
              </a:rPr>
              <a:t>HTTP Clients</a:t>
            </a:r>
            <a:r>
              <a:rPr lang="zh-CN" altLang="zh-CN" sz="1600" dirty="0">
                <a:latin typeface="+mj-ea"/>
                <a:ea typeface="+mj-ea"/>
              </a:rPr>
              <a:t>：</a:t>
            </a:r>
            <a:r>
              <a:rPr lang="en-US" altLang="zh-CN" sz="1600" dirty="0" err="1">
                <a:latin typeface="+mj-ea"/>
                <a:ea typeface="+mj-ea"/>
              </a:rPr>
              <a:t>HttpURLConnection</a:t>
            </a:r>
            <a:r>
              <a:rPr lang="zh-CN" altLang="zh-CN" sz="1600" dirty="0">
                <a:latin typeface="+mj-ea"/>
                <a:ea typeface="+mj-ea"/>
              </a:rPr>
              <a:t>类与</a:t>
            </a:r>
            <a:r>
              <a:rPr lang="en-US" altLang="zh-CN" sz="1600" dirty="0">
                <a:latin typeface="+mj-ea"/>
                <a:ea typeface="+mj-ea"/>
              </a:rPr>
              <a:t>Apache </a:t>
            </a:r>
            <a:r>
              <a:rPr lang="en-US" altLang="zh-CN" sz="1600" dirty="0" err="1">
                <a:latin typeface="+mj-ea"/>
                <a:ea typeface="+mj-ea"/>
              </a:rPr>
              <a:t>HttpClient</a:t>
            </a:r>
            <a:r>
              <a:rPr lang="zh-CN" altLang="zh-CN" sz="1600" dirty="0">
                <a:latin typeface="+mj-ea"/>
                <a:ea typeface="+mj-ea"/>
              </a:rPr>
              <a:t>。在</a:t>
            </a:r>
            <a:r>
              <a:rPr lang="en-US" altLang="zh-CN" sz="1600" dirty="0">
                <a:latin typeface="+mj-ea"/>
                <a:ea typeface="+mj-ea"/>
              </a:rPr>
              <a:t>APP</a:t>
            </a:r>
            <a:r>
              <a:rPr lang="zh-CN" altLang="zh-CN" sz="1600" dirty="0">
                <a:latin typeface="+mj-ea"/>
                <a:ea typeface="+mj-ea"/>
              </a:rPr>
              <a:t>连接网络之前，需要先通过方法</a:t>
            </a:r>
            <a:r>
              <a:rPr lang="en-US" altLang="zh-CN" sz="1600" dirty="0" err="1">
                <a:latin typeface="+mj-ea"/>
                <a:ea typeface="+mj-ea"/>
              </a:rPr>
              <a:t>getActiveNetworkInfo</a:t>
            </a:r>
            <a:r>
              <a:rPr lang="en-US" altLang="zh-CN" sz="1600" dirty="0">
                <a:latin typeface="+mj-ea"/>
                <a:ea typeface="+mj-ea"/>
              </a:rPr>
              <a:t>()</a:t>
            </a:r>
            <a:r>
              <a:rPr lang="zh-CN" altLang="zh-CN" sz="1600" dirty="0">
                <a:latin typeface="+mj-ea"/>
                <a:ea typeface="+mj-ea"/>
              </a:rPr>
              <a:t>和</a:t>
            </a:r>
            <a:r>
              <a:rPr lang="en-US" altLang="zh-CN" sz="1600" dirty="0" err="1">
                <a:latin typeface="+mj-ea"/>
                <a:ea typeface="+mj-ea"/>
              </a:rPr>
              <a:t>isConnected</a:t>
            </a:r>
            <a:r>
              <a:rPr lang="en-US" altLang="zh-CN" sz="1600" dirty="0">
                <a:latin typeface="+mj-ea"/>
                <a:ea typeface="+mj-ea"/>
              </a:rPr>
              <a:t>()</a:t>
            </a:r>
            <a:r>
              <a:rPr lang="zh-CN" altLang="zh-CN" sz="1600" dirty="0">
                <a:latin typeface="+mj-ea"/>
                <a:ea typeface="+mj-ea"/>
              </a:rPr>
              <a:t>检测当前网络是否可用，当然，网络总会遇到不可预期的延迟，为了避免这种延迟造成不好的用户体验，本文使用</a:t>
            </a:r>
            <a:r>
              <a:rPr lang="en-US" altLang="zh-CN" sz="1600" dirty="0" err="1">
                <a:latin typeface="+mj-ea"/>
                <a:ea typeface="+mj-ea"/>
              </a:rPr>
              <a:t>AsyncTask</a:t>
            </a:r>
            <a:r>
              <a:rPr lang="zh-CN" altLang="zh-CN" sz="1600" dirty="0">
                <a:latin typeface="+mj-ea"/>
                <a:ea typeface="+mj-ea"/>
              </a:rPr>
              <a:t>类在</a:t>
            </a:r>
            <a:r>
              <a:rPr lang="en-US" altLang="zh-CN" sz="1600" dirty="0">
                <a:latin typeface="+mj-ea"/>
                <a:ea typeface="+mj-ea"/>
              </a:rPr>
              <a:t>UI</a:t>
            </a:r>
            <a:r>
              <a:rPr lang="zh-CN" altLang="zh-CN" sz="1600" dirty="0">
                <a:latin typeface="+mj-ea"/>
                <a:ea typeface="+mj-ea"/>
              </a:rPr>
              <a:t>线程之外创建独立线程执行网络操作。在执行网络操作的线程中，使用</a:t>
            </a:r>
            <a:r>
              <a:rPr lang="en-US" altLang="zh-CN" sz="1600" dirty="0" err="1">
                <a:latin typeface="+mj-ea"/>
                <a:ea typeface="+mj-ea"/>
              </a:rPr>
              <a:t>HttpURLConnection</a:t>
            </a:r>
            <a:r>
              <a:rPr lang="zh-CN" altLang="zh-CN" sz="1600" dirty="0">
                <a:latin typeface="+mj-ea"/>
                <a:ea typeface="+mj-ea"/>
              </a:rPr>
              <a:t>类来执行一个携带数据格式为</a:t>
            </a:r>
            <a:r>
              <a:rPr lang="en-US" altLang="zh-CN" sz="1600" dirty="0">
                <a:latin typeface="+mj-ea"/>
                <a:ea typeface="+mj-ea"/>
              </a:rPr>
              <a:t>JSON</a:t>
            </a:r>
            <a:r>
              <a:rPr lang="zh-CN" altLang="zh-CN" sz="1600" dirty="0">
                <a:latin typeface="+mj-ea"/>
                <a:ea typeface="+mj-ea"/>
              </a:rPr>
              <a:t>的</a:t>
            </a:r>
            <a:r>
              <a:rPr lang="en-US" altLang="zh-CN" sz="1600" dirty="0">
                <a:latin typeface="+mj-ea"/>
                <a:ea typeface="+mj-ea"/>
              </a:rPr>
              <a:t>GET</a:t>
            </a:r>
            <a:r>
              <a:rPr lang="zh-CN" altLang="zh-CN" sz="1600" dirty="0">
                <a:latin typeface="+mj-ea"/>
                <a:ea typeface="+mj-ea"/>
              </a:rPr>
              <a:t>类型的请求，服务端使用</a:t>
            </a:r>
            <a:r>
              <a:rPr lang="en-US" altLang="zh-CN" sz="1600" dirty="0">
                <a:latin typeface="+mj-ea"/>
                <a:ea typeface="+mj-ea"/>
              </a:rPr>
              <a:t>Python Web</a:t>
            </a:r>
            <a:r>
              <a:rPr lang="zh-CN" altLang="zh-CN" sz="1600" dirty="0">
                <a:latin typeface="+mj-ea"/>
                <a:ea typeface="+mj-ea"/>
              </a:rPr>
              <a:t>轻量级框架</a:t>
            </a:r>
            <a:r>
              <a:rPr lang="en-US" altLang="zh-CN" sz="1600" dirty="0">
                <a:latin typeface="+mj-ea"/>
                <a:ea typeface="+mj-ea"/>
              </a:rPr>
              <a:t>Flask</a:t>
            </a:r>
            <a:r>
              <a:rPr lang="zh-CN" altLang="zh-CN" sz="1600" dirty="0">
                <a:latin typeface="+mj-ea"/>
                <a:ea typeface="+mj-ea"/>
              </a:rPr>
              <a:t>搭建，经</a:t>
            </a:r>
            <a:r>
              <a:rPr lang="en-US" altLang="zh-CN" sz="1600" dirty="0">
                <a:latin typeface="+mj-ea"/>
                <a:ea typeface="+mj-ea"/>
              </a:rPr>
              <a:t>Flask</a:t>
            </a:r>
            <a:r>
              <a:rPr lang="zh-CN" altLang="zh-CN" sz="1600" dirty="0">
                <a:latin typeface="+mj-ea"/>
                <a:ea typeface="+mj-ea"/>
              </a:rPr>
              <a:t>处理</a:t>
            </a:r>
            <a:r>
              <a:rPr lang="en-US" altLang="zh-CN" sz="1600" dirty="0">
                <a:latin typeface="+mj-ea"/>
                <a:ea typeface="+mj-ea"/>
              </a:rPr>
              <a:t>GET</a:t>
            </a:r>
            <a:r>
              <a:rPr lang="zh-CN" altLang="zh-CN" sz="1600" dirty="0">
                <a:latin typeface="+mj-ea"/>
                <a:ea typeface="+mj-ea"/>
              </a:rPr>
              <a:t>请求后，解析</a:t>
            </a:r>
            <a:r>
              <a:rPr lang="en-US" altLang="zh-CN" sz="1600" dirty="0">
                <a:latin typeface="+mj-ea"/>
                <a:ea typeface="+mj-ea"/>
              </a:rPr>
              <a:t>JSON</a:t>
            </a:r>
            <a:r>
              <a:rPr lang="zh-CN" altLang="zh-CN" sz="1600" dirty="0">
                <a:latin typeface="+mj-ea"/>
                <a:ea typeface="+mj-ea"/>
              </a:rPr>
              <a:t>数据，并将用户输入的数据作为模型输入，经模型处理返回。</a:t>
            </a:r>
          </a:p>
        </p:txBody>
      </p:sp>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产品整合</a:t>
            </a: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7" name="TextBox 36"/>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pic>
        <p:nvPicPr>
          <p:cNvPr id="4098" name="Picture 2" descr="未命名文件(4)">
            <a:extLst>
              <a:ext uri="{FF2B5EF4-FFF2-40B4-BE49-F238E27FC236}">
                <a16:creationId xmlns:a16="http://schemas.microsoft.com/office/drawing/2014/main" id="{4815711E-A79B-4472-86C3-4A61559E4F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3755" y="361764"/>
            <a:ext cx="6048672" cy="4013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38"/>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39"/>
                                        </p:tgtEl>
                                        <p:attrNameLst>
                                          <p:attrName>ppt_x</p:attrName>
                                          <p:attrName>ppt_y</p:attrName>
                                        </p:attrNameLst>
                                      </p:cBhvr>
                                      <p:rCtr x="-19748" y="-5509"/>
                                    </p:animMotion>
                                  </p:childTnLst>
                                </p:cTn>
                              </p:par>
                            </p:childTnLst>
                          </p:cTn>
                        </p:par>
                        <p:par>
                          <p:cTn id="13" fill="hold">
                            <p:stCondLst>
                              <p:cond delay="500"/>
                            </p:stCondLst>
                            <p:childTnLst>
                              <p:par>
                                <p:cTn id="14" presetID="18" presetClass="entr" presetSubtype="3" fill="hold" grpId="0" nodeType="after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strips(upRight)">
                                      <p:cBhvr>
                                        <p:cTn id="16" dur="500"/>
                                        <p:tgtEl>
                                          <p:spTgt spid="40"/>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39" grpId="0" animBg="1"/>
      <p:bldP spid="39" grpId="1" animBg="1"/>
      <p:bldP spid="40" grpId="0"/>
      <p:bldP spid="3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910777" y="3573016"/>
            <a:ext cx="2443297"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总结</a:t>
            </a:r>
            <a:endParaRPr lang="en-US" altLang="zh-CN" sz="4800" b="1" dirty="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spcAft>
                <a:spcPts val="0"/>
              </a:spcAft>
              <a:defRPr/>
            </a:pPr>
            <a:r>
              <a:rPr lang="en-US"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The Summary</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Freeform 206"/>
          <p:cNvSpPr>
            <a:spLocks noChangeAspect="1" noEditPoints="1"/>
          </p:cNvSpPr>
          <p:nvPr/>
        </p:nvSpPr>
        <p:spPr bwMode="auto">
          <a:xfrm>
            <a:off x="5701975" y="2028310"/>
            <a:ext cx="860902" cy="1040650"/>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9"/>
                                        </p:tgtEl>
                                        <p:attrNameLst>
                                          <p:attrName>style.visibility</p:attrName>
                                        </p:attrNameLst>
                                      </p:cBhvr>
                                      <p:to>
                                        <p:strVal val="visible"/>
                                      </p:to>
                                    </p:set>
                                    <p:anim calcmode="lin" valueType="num">
                                      <p:cBhvr>
                                        <p:cTn id="11" dur="500" fill="hold"/>
                                        <p:tgtEl>
                                          <p:spTgt spid="59"/>
                                        </p:tgtEl>
                                        <p:attrNameLst>
                                          <p:attrName>ppt_w</p:attrName>
                                        </p:attrNameLst>
                                      </p:cBhvr>
                                      <p:tavLst>
                                        <p:tav tm="0">
                                          <p:val>
                                            <p:fltVal val="0"/>
                                          </p:val>
                                        </p:tav>
                                        <p:tav tm="100000">
                                          <p:val>
                                            <p:strVal val="#ppt_w"/>
                                          </p:val>
                                        </p:tav>
                                      </p:tavLst>
                                    </p:anim>
                                    <p:anim calcmode="lin" valueType="num">
                                      <p:cBhvr>
                                        <p:cTn id="12" dur="500" fill="hold"/>
                                        <p:tgtEl>
                                          <p:spTgt spid="59"/>
                                        </p:tgtEl>
                                        <p:attrNameLst>
                                          <p:attrName>ppt_h</p:attrName>
                                        </p:attrNameLst>
                                      </p:cBhvr>
                                      <p:tavLst>
                                        <p:tav tm="0">
                                          <p:val>
                                            <p:fltVal val="0"/>
                                          </p:val>
                                        </p:tav>
                                        <p:tav tm="100000">
                                          <p:val>
                                            <p:strVal val="#ppt_h"/>
                                          </p:val>
                                        </p:tav>
                                      </p:tavLst>
                                    </p:anim>
                                    <p:animEffect transition="in" filter="fade">
                                      <p:cBhvr>
                                        <p:cTn id="13" dur="500"/>
                                        <p:tgtEl>
                                          <p:spTgt spid="59"/>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59" grpId="0" animBg="1"/>
      <p:bldP spid="3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结束语</a:t>
            </a: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17" name="TextBox 16"/>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
        <p:nvSpPr>
          <p:cNvPr id="3" name="矩形 2">
            <a:extLst>
              <a:ext uri="{FF2B5EF4-FFF2-40B4-BE49-F238E27FC236}">
                <a16:creationId xmlns:a16="http://schemas.microsoft.com/office/drawing/2014/main" id="{CFCDA0A1-8D2E-4E89-AB5E-05115B7336C7}"/>
              </a:ext>
            </a:extLst>
          </p:cNvPr>
          <p:cNvSpPr/>
          <p:nvPr/>
        </p:nvSpPr>
        <p:spPr>
          <a:xfrm>
            <a:off x="1657263" y="2492896"/>
            <a:ext cx="8880647" cy="1477328"/>
          </a:xfrm>
          <a:prstGeom prst="rect">
            <a:avLst/>
          </a:prstGeom>
        </p:spPr>
        <p:txBody>
          <a:bodyPr wrap="square">
            <a:spAutoFit/>
          </a:bodyPr>
          <a:lstStyle/>
          <a:p>
            <a:pPr indent="266700" algn="just">
              <a:lnSpc>
                <a:spcPts val="1750"/>
              </a:lnSpc>
              <a:spcAft>
                <a:spcPts val="0"/>
              </a:spcAft>
            </a:pPr>
            <a:r>
              <a:rPr lang="zh-CN" altLang="zh-CN" kern="100" dirty="0">
                <a:solidFill>
                  <a:srgbClr val="000000"/>
                </a:solidFill>
                <a:latin typeface="Times New Roman" panose="02020603050405020304" pitchFamily="18" charset="0"/>
              </a:rPr>
              <a:t>本文对常用的检索式和生成式两种实现方式进行对比，基于主流的实现聊天机器人所采用的生成式技术框架，本文主要使用</a:t>
            </a:r>
            <a:r>
              <a:rPr lang="en-US" altLang="zh-CN" kern="100" dirty="0">
                <a:solidFill>
                  <a:srgbClr val="000000"/>
                </a:solidFill>
                <a:latin typeface="Times New Roman" panose="02020603050405020304" pitchFamily="18" charset="0"/>
              </a:rPr>
              <a:t>Encoder-Decoder</a:t>
            </a:r>
            <a:r>
              <a:rPr lang="zh-CN" altLang="zh-CN" kern="100" dirty="0">
                <a:solidFill>
                  <a:srgbClr val="000000"/>
                </a:solidFill>
                <a:latin typeface="Times New Roman" panose="02020603050405020304" pitchFamily="18" charset="0"/>
              </a:rPr>
              <a:t>端到端的模型，它可以对中间的词法分析、句法分析省略，并减少了对序列的过多假设和猜想，十分高效。在实现</a:t>
            </a:r>
            <a:r>
              <a:rPr lang="en-US" altLang="zh-CN" kern="100" dirty="0">
                <a:solidFill>
                  <a:srgbClr val="000000"/>
                </a:solidFill>
                <a:latin typeface="Times New Roman" panose="02020603050405020304" pitchFamily="18" charset="0"/>
              </a:rPr>
              <a:t>Encoder-Decoder</a:t>
            </a:r>
            <a:r>
              <a:rPr lang="zh-CN" altLang="zh-CN" kern="100" dirty="0">
                <a:solidFill>
                  <a:srgbClr val="000000"/>
                </a:solidFill>
                <a:latin typeface="Times New Roman" panose="02020603050405020304" pitchFamily="18" charset="0"/>
              </a:rPr>
              <a:t>框架时并结合</a:t>
            </a:r>
            <a:r>
              <a:rPr lang="en-US" altLang="zh-CN" kern="100" dirty="0">
                <a:solidFill>
                  <a:srgbClr val="000000"/>
                </a:solidFill>
                <a:latin typeface="Times New Roman" panose="02020603050405020304" pitchFamily="18" charset="0"/>
              </a:rPr>
              <a:t>LSTM</a:t>
            </a:r>
            <a:r>
              <a:rPr lang="zh-CN" altLang="zh-CN" kern="100" dirty="0">
                <a:solidFill>
                  <a:srgbClr val="000000"/>
                </a:solidFill>
                <a:latin typeface="Times New Roman" panose="02020603050405020304" pitchFamily="18" charset="0"/>
              </a:rPr>
              <a:t>神经元网络，在此基础上添加</a:t>
            </a:r>
            <a:r>
              <a:rPr lang="en-US" altLang="zh-CN" kern="100" dirty="0">
                <a:solidFill>
                  <a:srgbClr val="000000"/>
                </a:solidFill>
                <a:latin typeface="Times New Roman" panose="02020603050405020304" pitchFamily="18" charset="0"/>
              </a:rPr>
              <a:t>Word Embedding</a:t>
            </a:r>
            <a:r>
              <a:rPr lang="zh-CN" altLang="zh-CN" kern="100" dirty="0">
                <a:solidFill>
                  <a:srgbClr val="000000"/>
                </a:solidFill>
                <a:latin typeface="Times New Roman" panose="02020603050405020304" pitchFamily="18" charset="0"/>
              </a:rPr>
              <a:t>词嵌入、</a:t>
            </a:r>
            <a:r>
              <a:rPr lang="en-US" altLang="zh-CN" kern="100" dirty="0">
                <a:solidFill>
                  <a:srgbClr val="000000"/>
                </a:solidFill>
                <a:latin typeface="Times New Roman" panose="02020603050405020304" pitchFamily="18" charset="0"/>
              </a:rPr>
              <a:t>Attention</a:t>
            </a:r>
            <a:r>
              <a:rPr lang="zh-CN" altLang="zh-CN" kern="100" dirty="0">
                <a:solidFill>
                  <a:srgbClr val="000000"/>
                </a:solidFill>
                <a:latin typeface="Times New Roman" panose="02020603050405020304" pitchFamily="18" charset="0"/>
              </a:rPr>
              <a:t>注意力机制、</a:t>
            </a:r>
            <a:r>
              <a:rPr lang="en-US" altLang="zh-CN" kern="100" dirty="0">
                <a:solidFill>
                  <a:srgbClr val="000000"/>
                </a:solidFill>
                <a:latin typeface="Times New Roman" panose="02020603050405020304" pitchFamily="18" charset="0"/>
              </a:rPr>
              <a:t>Beam Search</a:t>
            </a:r>
            <a:r>
              <a:rPr lang="zh-CN" altLang="zh-CN" kern="100" dirty="0">
                <a:solidFill>
                  <a:srgbClr val="000000"/>
                </a:solidFill>
                <a:latin typeface="Times New Roman" panose="02020603050405020304" pitchFamily="18" charset="0"/>
              </a:rPr>
              <a:t>集束搜索算法等，解决了信息传递、人格一致性和回答多样性问题。最终，本文设计了一个基于</a:t>
            </a:r>
            <a:r>
              <a:rPr lang="en-US" altLang="zh-CN" kern="100" dirty="0">
                <a:solidFill>
                  <a:srgbClr val="000000"/>
                </a:solidFill>
                <a:latin typeface="Times New Roman" panose="02020603050405020304" pitchFamily="18" charset="0"/>
              </a:rPr>
              <a:t>Android</a:t>
            </a:r>
            <a:r>
              <a:rPr lang="zh-CN" altLang="zh-CN" kern="100" dirty="0">
                <a:solidFill>
                  <a:srgbClr val="000000"/>
                </a:solidFill>
                <a:latin typeface="Times New Roman" panose="02020603050405020304" pitchFamily="18" charset="0"/>
              </a:rPr>
              <a:t>系统的聊天机器人软件。</a:t>
            </a:r>
            <a:endParaRPr lang="zh-CN" altLang="zh-CN" kern="100" dirty="0">
              <a:latin typeface="Times New Roman" panose="02020603050405020304" pitchFamily="18" charset="0"/>
            </a:endParaRPr>
          </a:p>
        </p:txBody>
      </p:sp>
      <p:sp>
        <p:nvSpPr>
          <p:cNvPr id="21" name="矩形 20">
            <a:extLst>
              <a:ext uri="{FF2B5EF4-FFF2-40B4-BE49-F238E27FC236}">
                <a16:creationId xmlns:a16="http://schemas.microsoft.com/office/drawing/2014/main" id="{691C9E18-B260-47FF-A46A-E74EF3FA3024}"/>
              </a:ext>
            </a:extLst>
          </p:cNvPr>
          <p:cNvSpPr/>
          <p:nvPr/>
        </p:nvSpPr>
        <p:spPr>
          <a:xfrm>
            <a:off x="5593531" y="1628800"/>
            <a:ext cx="1008112" cy="584767"/>
          </a:xfrm>
          <a:prstGeom prst="rect">
            <a:avLst/>
          </a:prstGeom>
        </p:spPr>
        <p:txBody>
          <a:bodyPr wrap="square" lIns="91431" tIns="45716" rIns="91431" bIns="45716">
            <a:spAutoFit/>
          </a:bodyPr>
          <a:lstStyle/>
          <a:p>
            <a:r>
              <a:rPr lang="zh-CN" altLang="en-US" sz="3200" b="1" dirty="0">
                <a:solidFill>
                  <a:srgbClr val="31859C"/>
                </a:solidFill>
                <a:latin typeface="微软雅黑" panose="020B0503020204020204" pitchFamily="34" charset="-122"/>
                <a:ea typeface="微软雅黑" panose="020B0503020204020204" pitchFamily="34" charset="-122"/>
              </a:rPr>
              <a:t>总结</a:t>
            </a:r>
            <a:endParaRPr lang="en-US" altLang="zh-CN" sz="3200" b="1" dirty="0">
              <a:solidFill>
                <a:srgbClr val="31859C"/>
              </a:solidFill>
              <a:latin typeface="微软雅黑" panose="020B0503020204020204" pitchFamily="34" charset="-122"/>
              <a:ea typeface="微软雅黑" panose="020B0503020204020204" pitchFamily="34" charset="-122"/>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000"/>
                                        <p:tgtEl>
                                          <p:spTgt spid="17"/>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3093" y="1917661"/>
            <a:ext cx="12241360" cy="31236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 y="2061677"/>
            <a:ext cx="12218266" cy="2808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3092" y="1700808"/>
            <a:ext cx="12241359" cy="3601229"/>
          </a:xfrm>
          <a:prstGeom prst="rect">
            <a:avLst/>
          </a:prstGeom>
          <a:solidFill>
            <a:srgbClr val="202A36">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7"/>
          <p:cNvSpPr>
            <a:spLocks noChangeArrowheads="1"/>
          </p:cNvSpPr>
          <p:nvPr/>
        </p:nvSpPr>
        <p:spPr bwMode="auto">
          <a:xfrm>
            <a:off x="3361283" y="3062238"/>
            <a:ext cx="547197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rPr>
              <a:t>谢谢您的指导</a:t>
            </a:r>
          </a:p>
        </p:txBody>
      </p:sp>
      <p:sp>
        <p:nvSpPr>
          <p:cNvPr id="17" name="TextBox 7"/>
          <p:cNvSpPr>
            <a:spLocks noChangeArrowheads="1"/>
          </p:cNvSpPr>
          <p:nvPr/>
        </p:nvSpPr>
        <p:spPr bwMode="auto">
          <a:xfrm>
            <a:off x="3505299" y="2785819"/>
            <a:ext cx="51119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rPr>
              <a:t>THANK YOU FOR YOUR GUIDANCE.</a:t>
            </a:r>
            <a:endParaRPr lang="zh-CN" altLang="en-US" sz="2000" dirty="0">
              <a:solidFill>
                <a:srgbClr val="31859C"/>
              </a:solidFill>
              <a:latin typeface="方正兰亭黑简体" panose="02000000000000000000" pitchFamily="2" charset="-122"/>
              <a:ea typeface="方正兰亭黑简体" panose="02000000000000000000" pitchFamily="2" charset="-122"/>
              <a:cs typeface="LilyUPC" panose="020B0604020202020204" pitchFamily="34" charset="-34"/>
              <a:sym typeface="微软雅黑" panose="020B0503020204020204" pitchFamily="34" charset="-122"/>
            </a:endParaRPr>
          </a:p>
        </p:txBody>
      </p:sp>
      <p:sp>
        <p:nvSpPr>
          <p:cNvPr id="18" name="矩形 17"/>
          <p:cNvSpPr/>
          <p:nvPr/>
        </p:nvSpPr>
        <p:spPr>
          <a:xfrm>
            <a:off x="0" y="6741368"/>
            <a:ext cx="12195175" cy="116632"/>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1000"/>
                                  </p:stCondLst>
                                  <p:iterate type="lt">
                                    <p:tmPct val="50000"/>
                                  </p:iterate>
                                  <p:childTnLst>
                                    <p:set>
                                      <p:cBhvr>
                                        <p:cTn id="6" dur="1" fill="hold">
                                          <p:stCondLst>
                                            <p:cond delay="0"/>
                                          </p:stCondLst>
                                        </p:cTn>
                                        <p:tgtEl>
                                          <p:spTgt spid="17"/>
                                        </p:tgtEl>
                                        <p:attrNameLst>
                                          <p:attrName>style.visibility</p:attrName>
                                        </p:attrNameLst>
                                      </p:cBhvr>
                                      <p:to>
                                        <p:strVal val="visible"/>
                                      </p:to>
                                    </p:set>
                                    <p:set>
                                      <p:cBhvr>
                                        <p:cTn id="7" dur="114" fill="hold">
                                          <p:stCondLst>
                                            <p:cond delay="0"/>
                                          </p:stCondLst>
                                        </p:cTn>
                                        <p:tgtEl>
                                          <p:spTgt spid="17"/>
                                        </p:tgtEl>
                                        <p:attrNameLst>
                                          <p:attrName>style.rotation</p:attrName>
                                        </p:attrNameLst>
                                      </p:cBhvr>
                                      <p:to>
                                        <p:strVal val="-45.0"/>
                                      </p:to>
                                    </p:set>
                                    <p:anim calcmode="lin" valueType="num">
                                      <p:cBhvr>
                                        <p:cTn id="8" dur="114" fill="hold">
                                          <p:stCondLst>
                                            <p:cond delay="114"/>
                                          </p:stCondLst>
                                        </p:cTn>
                                        <p:tgtEl>
                                          <p:spTgt spid="17"/>
                                        </p:tgtEl>
                                        <p:attrNameLst>
                                          <p:attrName>style.rotation</p:attrName>
                                        </p:attrNameLst>
                                      </p:cBhvr>
                                      <p:tavLst>
                                        <p:tav tm="0">
                                          <p:val>
                                            <p:fltVal val="-45"/>
                                          </p:val>
                                        </p:tav>
                                        <p:tav tm="69900">
                                          <p:val>
                                            <p:fltVal val="45"/>
                                          </p:val>
                                        </p:tav>
                                        <p:tav tm="100000">
                                          <p:val>
                                            <p:fltVal val="0"/>
                                          </p:val>
                                        </p:tav>
                                      </p:tavLst>
                                    </p:anim>
                                    <p:anim calcmode="lin" valueType="num">
                                      <p:cBhvr>
                                        <p:cTn id="9" dur="114" fill="hold">
                                          <p:stCondLst>
                                            <p:cond delay="0"/>
                                          </p:stCondLst>
                                        </p:cTn>
                                        <p:tgtEl>
                                          <p:spTgt spid="17"/>
                                        </p:tgtEl>
                                        <p:attrNameLst>
                                          <p:attrName>ppt_y</p:attrName>
                                        </p:attrNameLst>
                                      </p:cBhvr>
                                      <p:tavLst>
                                        <p:tav tm="0">
                                          <p:val>
                                            <p:strVal val="#ppt_y-1"/>
                                          </p:val>
                                        </p:tav>
                                        <p:tav tm="100000">
                                          <p:val>
                                            <p:strVal val="#ppt_y-(0.354*#ppt_w-0.172*#ppt_h)"/>
                                          </p:val>
                                        </p:tav>
                                      </p:tavLst>
                                    </p:anim>
                                    <p:anim calcmode="lin" valueType="num">
                                      <p:cBhvr>
                                        <p:cTn id="10" dur="39" decel="50000" autoRev="1" fill="hold">
                                          <p:stCondLst>
                                            <p:cond delay="114"/>
                                          </p:stCondLst>
                                        </p:cTn>
                                        <p:tgtEl>
                                          <p:spTgt spid="17"/>
                                        </p:tgtEl>
                                        <p:attrNameLst>
                                          <p:attrName>ppt_y</p:attrName>
                                        </p:attrNameLst>
                                      </p:cBhvr>
                                      <p:tavLst>
                                        <p:tav tm="0">
                                          <p:val>
                                            <p:strVal val="#ppt_y-(0.354*#ppt_w-0.172*#ppt_h)"/>
                                          </p:val>
                                        </p:tav>
                                        <p:tav tm="100000">
                                          <p:val>
                                            <p:strVal val="#ppt_y-(0.354*#ppt_w-0.172*#ppt_h)-#ppt_h/2"/>
                                          </p:val>
                                        </p:tav>
                                      </p:tavLst>
                                    </p:anim>
                                    <p:anim calcmode="lin" valueType="num">
                                      <p:cBhvr>
                                        <p:cTn id="11" dur="34" fill="hold">
                                          <p:stCondLst>
                                            <p:cond delay="216"/>
                                          </p:stCondLst>
                                        </p:cTn>
                                        <p:tgtEl>
                                          <p:spTgt spid="17"/>
                                        </p:tgtEl>
                                        <p:attrNameLst>
                                          <p:attrName>ppt_y</p:attrName>
                                        </p:attrNameLst>
                                      </p:cBhvr>
                                      <p:tavLst>
                                        <p:tav tm="0">
                                          <p:val>
                                            <p:strVal val="#ppt_y-(0.354*#ppt_w-0.172*#ppt_h)"/>
                                          </p:val>
                                        </p:tav>
                                        <p:tav tm="100000">
                                          <p:val>
                                            <p:strVal val="#ppt_y"/>
                                          </p:val>
                                        </p:tav>
                                      </p:tavLst>
                                    </p:anim>
                                  </p:childTnLst>
                                </p:cTn>
                              </p:par>
                              <p:par>
                                <p:cTn id="12" presetID="52" presetClass="entr" presetSubtype="0" fill="hold" grpId="0" nodeType="withEffect">
                                  <p:stCondLst>
                                    <p:cond delay="1500"/>
                                  </p:stCondLst>
                                  <p:iterate type="lt">
                                    <p:tmPct val="10000"/>
                                  </p:iterate>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3604" y="33554"/>
            <a:ext cx="12218267" cy="6858000"/>
          </a:xfrm>
          <a:prstGeom prst="rect">
            <a:avLst/>
          </a:prstGeom>
        </p:spPr>
      </p:pic>
      <p:sp>
        <p:nvSpPr>
          <p:cNvPr id="59" name="TextBox 58"/>
          <p:cNvSpPr txBox="1"/>
          <p:nvPr/>
        </p:nvSpPr>
        <p:spPr>
          <a:xfrm>
            <a:off x="5377507" y="1115452"/>
            <a:ext cx="1476879" cy="369332"/>
          </a:xfrm>
          <a:prstGeom prst="rect">
            <a:avLst/>
          </a:prstGeom>
          <a:noFill/>
        </p:spPr>
        <p:txBody>
          <a:bodyPr wrap="none" rtlCol="0">
            <a:spAutoFit/>
          </a:bodyPr>
          <a:lstStyle/>
          <a:p>
            <a:r>
              <a:rPr lang="en-US" altLang="zh-CN" b="1" dirty="0">
                <a:solidFill>
                  <a:schemeClr val="accent5">
                    <a:lumMod val="60000"/>
                    <a:lumOff val="40000"/>
                  </a:schemeClr>
                </a:solidFill>
                <a:latin typeface="微软雅黑" panose="020B0503020204020204" pitchFamily="34" charset="-122"/>
                <a:ea typeface="微软雅黑" panose="020B0503020204020204" pitchFamily="34" charset="-122"/>
              </a:rPr>
              <a:t>CONTENTS</a:t>
            </a:r>
            <a:endParaRPr lang="zh-CN" altLang="en-US"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60" name="Freeform 5"/>
          <p:cNvSpPr/>
          <p:nvPr/>
        </p:nvSpPr>
        <p:spPr bwMode="auto">
          <a:xfrm>
            <a:off x="4832905" y="0"/>
            <a:ext cx="2529366" cy="1070672"/>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solidFill>
                <a:srgbClr val="31859C"/>
              </a:solidFill>
            </a:endParaRPr>
          </a:p>
        </p:txBody>
      </p:sp>
      <p:sp>
        <p:nvSpPr>
          <p:cNvPr id="61" name="TextBox 60"/>
          <p:cNvSpPr txBox="1"/>
          <p:nvPr/>
        </p:nvSpPr>
        <p:spPr>
          <a:xfrm>
            <a:off x="5340497" y="260648"/>
            <a:ext cx="1481496" cy="769441"/>
          </a:xfrm>
          <a:prstGeom prst="rect">
            <a:avLst/>
          </a:prstGeom>
          <a:noFill/>
        </p:spPr>
        <p:txBody>
          <a:bodyPr wrap="none" rtlCol="0">
            <a:spAutoFit/>
          </a:bodyPr>
          <a:lstStyle/>
          <a:p>
            <a:pPr algn="ctr"/>
            <a:r>
              <a:rPr lang="zh-CN" altLang="en-US" sz="4400" b="1" dirty="0">
                <a:solidFill>
                  <a:schemeClr val="accent5">
                    <a:lumMod val="60000"/>
                    <a:lumOff val="40000"/>
                  </a:schemeClr>
                </a:solidFill>
                <a:latin typeface="微软雅黑" panose="020B0503020204020204" pitchFamily="34" charset="-122"/>
                <a:ea typeface="微软雅黑" panose="020B0503020204020204" pitchFamily="34" charset="-122"/>
              </a:rPr>
              <a:t>目 录</a:t>
            </a:r>
          </a:p>
        </p:txBody>
      </p:sp>
      <p:sp>
        <p:nvSpPr>
          <p:cNvPr id="62" name="Freeform 5">
            <a:hlinkClick r:id="rId4" action="ppaction://hlinksldjump"/>
          </p:cNvPr>
          <p:cNvSpPr/>
          <p:nvPr/>
        </p:nvSpPr>
        <p:spPr bwMode="auto">
          <a:xfrm>
            <a:off x="606299" y="2987849"/>
            <a:ext cx="1306761" cy="1246656"/>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3" name="Freeform 5"/>
          <p:cNvSpPr/>
          <p:nvPr/>
        </p:nvSpPr>
        <p:spPr bwMode="auto">
          <a:xfrm>
            <a:off x="2609166" y="3037157"/>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4" name="Freeform 5"/>
          <p:cNvSpPr/>
          <p:nvPr/>
        </p:nvSpPr>
        <p:spPr bwMode="auto">
          <a:xfrm>
            <a:off x="4844730"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5" name="Freeform 5"/>
          <p:cNvSpPr/>
          <p:nvPr/>
        </p:nvSpPr>
        <p:spPr bwMode="auto">
          <a:xfrm>
            <a:off x="7217853"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6" name="Freeform 5"/>
          <p:cNvSpPr/>
          <p:nvPr/>
        </p:nvSpPr>
        <p:spPr bwMode="auto">
          <a:xfrm>
            <a:off x="9726177" y="2987850"/>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dirty="0"/>
          </a:p>
        </p:txBody>
      </p:sp>
      <p:sp>
        <p:nvSpPr>
          <p:cNvPr id="67" name="Freeform 126"/>
          <p:cNvSpPr>
            <a:spLocks noChangeAspect="1" noEditPoints="1"/>
          </p:cNvSpPr>
          <p:nvPr/>
        </p:nvSpPr>
        <p:spPr bwMode="auto">
          <a:xfrm>
            <a:off x="1058451" y="3324324"/>
            <a:ext cx="452469" cy="566177"/>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68" name="Freeform 261"/>
          <p:cNvSpPr/>
          <p:nvPr/>
        </p:nvSpPr>
        <p:spPr bwMode="auto">
          <a:xfrm>
            <a:off x="2963241" y="3355789"/>
            <a:ext cx="619856" cy="619856"/>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endParaRPr>
          </a:p>
        </p:txBody>
      </p:sp>
      <p:grpSp>
        <p:nvGrpSpPr>
          <p:cNvPr id="69" name="组合 68"/>
          <p:cNvGrpSpPr>
            <a:grpSpLocks noChangeAspect="1"/>
          </p:cNvGrpSpPr>
          <p:nvPr/>
        </p:nvGrpSpPr>
        <p:grpSpPr>
          <a:xfrm>
            <a:off x="5088579" y="3344732"/>
            <a:ext cx="632543" cy="542603"/>
            <a:chOff x="5084763" y="971548"/>
            <a:chExt cx="323865" cy="277813"/>
          </a:xfrm>
          <a:solidFill>
            <a:schemeClr val="accent5">
              <a:lumMod val="60000"/>
              <a:lumOff val="40000"/>
            </a:schemeClr>
          </a:solidFill>
        </p:grpSpPr>
        <p:sp>
          <p:nvSpPr>
            <p:cNvPr id="7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grpSp>
      <p:sp>
        <p:nvSpPr>
          <p:cNvPr id="73" name="Freeform 9"/>
          <p:cNvSpPr>
            <a:spLocks noEditPoints="1"/>
          </p:cNvSpPr>
          <p:nvPr/>
        </p:nvSpPr>
        <p:spPr bwMode="auto">
          <a:xfrm rot="19469485">
            <a:off x="7569286" y="3263445"/>
            <a:ext cx="626398" cy="66746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endParaRPr>
          </a:p>
        </p:txBody>
      </p:sp>
      <p:sp>
        <p:nvSpPr>
          <p:cNvPr id="74" name="Freeform 206"/>
          <p:cNvSpPr>
            <a:spLocks noChangeAspect="1" noEditPoints="1"/>
          </p:cNvSpPr>
          <p:nvPr/>
        </p:nvSpPr>
        <p:spPr bwMode="auto">
          <a:xfrm>
            <a:off x="10158210" y="3306121"/>
            <a:ext cx="463940" cy="5608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75" name="矩形 74"/>
          <p:cNvSpPr/>
          <p:nvPr/>
        </p:nvSpPr>
        <p:spPr>
          <a:xfrm>
            <a:off x="408954" y="4301447"/>
            <a:ext cx="1609495" cy="1027974"/>
          </a:xfrm>
          <a:prstGeom prst="rect">
            <a:avLst/>
          </a:prstGeom>
        </p:spPr>
        <p:txBody>
          <a:bodyPr wrap="square">
            <a:spAutoFit/>
          </a:bodyPr>
          <a:lstStyle/>
          <a:p>
            <a:pPr algn="ctr">
              <a:lnSpc>
                <a:spcPct val="130000"/>
              </a:lnSpc>
              <a:spcAft>
                <a:spcPts val="0"/>
              </a:spcAft>
              <a:defRPr/>
            </a:pPr>
            <a:r>
              <a:rPr lang="en-US" altLang="zh-CN" sz="1600"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01</a:t>
            </a:r>
          </a:p>
          <a:p>
            <a:pPr algn="ctr">
              <a:lnSpc>
                <a:spcPct val="130000"/>
              </a:lnSpc>
              <a:spcAft>
                <a:spcPts val="0"/>
              </a:spcAft>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研究背景</a:t>
            </a:r>
          </a:p>
          <a:p>
            <a:pPr algn="ctr">
              <a:spcAft>
                <a:spcPts val="0"/>
              </a:spcAft>
              <a:defRPr/>
            </a:pP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6" name="矩形 75"/>
          <p:cNvSpPr/>
          <p:nvPr/>
        </p:nvSpPr>
        <p:spPr>
          <a:xfrm>
            <a:off x="2123734" y="4301447"/>
            <a:ext cx="2322052" cy="784317"/>
          </a:xfrm>
          <a:prstGeom prst="rect">
            <a:avLst/>
          </a:prstGeom>
        </p:spPr>
        <p:txBody>
          <a:bodyPr wrap="square">
            <a:spAutoFit/>
          </a:bodyPr>
          <a:lstStyle/>
          <a:p>
            <a:pPr algn="ctr">
              <a:lnSpc>
                <a:spcPct val="130000"/>
              </a:lnSpc>
              <a:spcAft>
                <a:spcPts val="0"/>
              </a:spcAft>
              <a:defRPr/>
            </a:pPr>
            <a:r>
              <a:rPr lang="en-US" altLang="zh-CN" sz="1600"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02</a:t>
            </a:r>
          </a:p>
          <a:p>
            <a:pPr algn="ctr">
              <a:spcBef>
                <a:spcPts val="500"/>
              </a:spcBef>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工程要求</a:t>
            </a:r>
          </a:p>
        </p:txBody>
      </p:sp>
      <p:sp>
        <p:nvSpPr>
          <p:cNvPr id="77" name="矩形 76"/>
          <p:cNvSpPr/>
          <p:nvPr/>
        </p:nvSpPr>
        <p:spPr>
          <a:xfrm>
            <a:off x="4551072" y="4296868"/>
            <a:ext cx="1915322" cy="999761"/>
          </a:xfrm>
          <a:prstGeom prst="rect">
            <a:avLst/>
          </a:prstGeom>
        </p:spPr>
        <p:txBody>
          <a:bodyPr wrap="square">
            <a:spAutoFit/>
          </a:bodyPr>
          <a:lstStyle/>
          <a:p>
            <a:pPr algn="ctr">
              <a:lnSpc>
                <a:spcPct val="130000"/>
              </a:lnSpc>
              <a:spcAft>
                <a:spcPts val="0"/>
              </a:spcAft>
              <a:defRPr/>
            </a:pPr>
            <a:r>
              <a:rPr lang="en-US" altLang="zh-CN" sz="1600"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03</a:t>
            </a:r>
          </a:p>
          <a:p>
            <a:pPr algn="ctr">
              <a:spcBef>
                <a:spcPts val="500"/>
              </a:spcBef>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技术模型</a:t>
            </a:r>
          </a:p>
          <a:p>
            <a:pPr algn="ctr">
              <a:defRPr/>
            </a:pP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 </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8" name="矩形 77"/>
          <p:cNvSpPr/>
          <p:nvPr/>
        </p:nvSpPr>
        <p:spPr>
          <a:xfrm>
            <a:off x="6894169" y="4301447"/>
            <a:ext cx="2073004" cy="999761"/>
          </a:xfrm>
          <a:prstGeom prst="rect">
            <a:avLst/>
          </a:prstGeom>
        </p:spPr>
        <p:txBody>
          <a:bodyPr wrap="none">
            <a:spAutoFit/>
          </a:bodyPr>
          <a:lstStyle/>
          <a:p>
            <a:pPr algn="ctr">
              <a:lnSpc>
                <a:spcPct val="130000"/>
              </a:lnSpc>
              <a:spcAft>
                <a:spcPts val="0"/>
              </a:spcAft>
              <a:defRPr/>
            </a:pPr>
            <a:r>
              <a:rPr lang="en-US" altLang="zh-CN" sz="1600"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04</a:t>
            </a:r>
          </a:p>
          <a:p>
            <a:pPr algn="ctr">
              <a:spcBef>
                <a:spcPts val="500"/>
              </a:spcBef>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聊天机器人</a:t>
            </a:r>
            <a:r>
              <a:rPr lang="en-US" altLang="zh-CN"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 APP</a:t>
            </a:r>
          </a:p>
          <a:p>
            <a:pPr algn="ctr">
              <a:defRPr/>
            </a:pP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9" name="矩形 78"/>
          <p:cNvSpPr/>
          <p:nvPr/>
        </p:nvSpPr>
        <p:spPr>
          <a:xfrm>
            <a:off x="9534525" y="4301448"/>
            <a:ext cx="1819646" cy="784317"/>
          </a:xfrm>
          <a:prstGeom prst="rect">
            <a:avLst/>
          </a:prstGeom>
        </p:spPr>
        <p:txBody>
          <a:bodyPr wrap="square">
            <a:spAutoFit/>
          </a:bodyPr>
          <a:lstStyle/>
          <a:p>
            <a:pPr algn="ctr">
              <a:lnSpc>
                <a:spcPct val="130000"/>
              </a:lnSpc>
              <a:spcAft>
                <a:spcPts val="0"/>
              </a:spcAft>
              <a:defRPr/>
            </a:pPr>
            <a:r>
              <a:rPr lang="en-US" altLang="zh-CN" sz="1600"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05</a:t>
            </a:r>
          </a:p>
          <a:p>
            <a:pPr algn="ctr">
              <a:spcBef>
                <a:spcPts val="500"/>
              </a:spcBef>
              <a:spcAft>
                <a:spcPts val="0"/>
              </a:spcAft>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en-US" altLang="zh-CN"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 name="TextBox 25"/>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500"/>
                                  </p:stCondLst>
                                  <p:childTnLst>
                                    <p:set>
                                      <p:cBhvr>
                                        <p:cTn id="11" dur="1" fill="hold">
                                          <p:stCondLst>
                                            <p:cond delay="0"/>
                                          </p:stCondLst>
                                        </p:cTn>
                                        <p:tgtEl>
                                          <p:spTgt spid="61"/>
                                        </p:tgtEl>
                                        <p:attrNameLst>
                                          <p:attrName>style.visibility</p:attrName>
                                        </p:attrNameLst>
                                      </p:cBhvr>
                                      <p:to>
                                        <p:strVal val="visible"/>
                                      </p:to>
                                    </p:set>
                                    <p:anim calcmode="lin" valueType="num">
                                      <p:cBhvr>
                                        <p:cTn id="12" dur="500" fill="hold"/>
                                        <p:tgtEl>
                                          <p:spTgt spid="61"/>
                                        </p:tgtEl>
                                        <p:attrNameLst>
                                          <p:attrName>ppt_w</p:attrName>
                                        </p:attrNameLst>
                                      </p:cBhvr>
                                      <p:tavLst>
                                        <p:tav tm="0">
                                          <p:val>
                                            <p:fltVal val="0"/>
                                          </p:val>
                                        </p:tav>
                                        <p:tav tm="100000">
                                          <p:val>
                                            <p:strVal val="#ppt_w"/>
                                          </p:val>
                                        </p:tav>
                                      </p:tavLst>
                                    </p:anim>
                                    <p:anim calcmode="lin" valueType="num">
                                      <p:cBhvr>
                                        <p:cTn id="13" dur="500" fill="hold"/>
                                        <p:tgtEl>
                                          <p:spTgt spid="61"/>
                                        </p:tgtEl>
                                        <p:attrNameLst>
                                          <p:attrName>ppt_h</p:attrName>
                                        </p:attrNameLst>
                                      </p:cBhvr>
                                      <p:tavLst>
                                        <p:tav tm="0">
                                          <p:val>
                                            <p:fltVal val="0"/>
                                          </p:val>
                                        </p:tav>
                                        <p:tav tm="100000">
                                          <p:val>
                                            <p:strVal val="#ppt_h"/>
                                          </p:val>
                                        </p:tav>
                                      </p:tavLst>
                                    </p:anim>
                                    <p:animEffect transition="in" filter="fade">
                                      <p:cBhvr>
                                        <p:cTn id="14" dur="500"/>
                                        <p:tgtEl>
                                          <p:spTgt spid="61"/>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59"/>
                                        </p:tgtEl>
                                        <p:attrNameLst>
                                          <p:attrName>style.visibility</p:attrName>
                                        </p:attrNameLst>
                                      </p:cBhvr>
                                      <p:to>
                                        <p:strVal val="visible"/>
                                      </p:to>
                                    </p:set>
                                    <p:anim calcmode="lin" valueType="num">
                                      <p:cBhvr>
                                        <p:cTn id="17" dur="500" fill="hold"/>
                                        <p:tgtEl>
                                          <p:spTgt spid="59"/>
                                        </p:tgtEl>
                                        <p:attrNameLst>
                                          <p:attrName>ppt_w</p:attrName>
                                        </p:attrNameLst>
                                      </p:cBhvr>
                                      <p:tavLst>
                                        <p:tav tm="0">
                                          <p:val>
                                            <p:fltVal val="0"/>
                                          </p:val>
                                        </p:tav>
                                        <p:tav tm="100000">
                                          <p:val>
                                            <p:strVal val="#ppt_w"/>
                                          </p:val>
                                        </p:tav>
                                      </p:tavLst>
                                    </p:anim>
                                    <p:anim calcmode="lin" valueType="num">
                                      <p:cBhvr>
                                        <p:cTn id="18" dur="500" fill="hold"/>
                                        <p:tgtEl>
                                          <p:spTgt spid="59"/>
                                        </p:tgtEl>
                                        <p:attrNameLst>
                                          <p:attrName>ppt_h</p:attrName>
                                        </p:attrNameLst>
                                      </p:cBhvr>
                                      <p:tavLst>
                                        <p:tav tm="0">
                                          <p:val>
                                            <p:fltVal val="0"/>
                                          </p:val>
                                        </p:tav>
                                        <p:tav tm="100000">
                                          <p:val>
                                            <p:strVal val="#ppt_h"/>
                                          </p:val>
                                        </p:tav>
                                      </p:tavLst>
                                    </p:anim>
                                    <p:animEffect transition="in" filter="fade">
                                      <p:cBhvr>
                                        <p:cTn id="19" dur="500"/>
                                        <p:tgtEl>
                                          <p:spTgt spid="59"/>
                                        </p:tgtEl>
                                      </p:cBhvr>
                                    </p:animEffect>
                                  </p:childTnLst>
                                </p:cTn>
                              </p:par>
                              <p:par>
                                <p:cTn id="20" presetID="53" presetClass="entr" presetSubtype="528" fill="hold" grpId="0" nodeType="withEffect">
                                  <p:stCondLst>
                                    <p:cond delay="1000"/>
                                  </p:stCondLst>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ppt_w</p:attrName>
                                        </p:attrNameLst>
                                      </p:cBhvr>
                                      <p:tavLst>
                                        <p:tav tm="0">
                                          <p:val>
                                            <p:fltVal val="0"/>
                                          </p:val>
                                        </p:tav>
                                        <p:tav tm="100000">
                                          <p:val>
                                            <p:strVal val="#ppt_w"/>
                                          </p:val>
                                        </p:tav>
                                      </p:tavLst>
                                    </p:anim>
                                    <p:anim calcmode="lin" valueType="num">
                                      <p:cBhvr>
                                        <p:cTn id="23" dur="500" fill="hold"/>
                                        <p:tgtEl>
                                          <p:spTgt spid="62"/>
                                        </p:tgtEl>
                                        <p:attrNameLst>
                                          <p:attrName>ppt_h</p:attrName>
                                        </p:attrNameLst>
                                      </p:cBhvr>
                                      <p:tavLst>
                                        <p:tav tm="0">
                                          <p:val>
                                            <p:fltVal val="0"/>
                                          </p:val>
                                        </p:tav>
                                        <p:tav tm="100000">
                                          <p:val>
                                            <p:strVal val="#ppt_h"/>
                                          </p:val>
                                        </p:tav>
                                      </p:tavLst>
                                    </p:anim>
                                    <p:animEffect transition="in" filter="fade">
                                      <p:cBhvr>
                                        <p:cTn id="24" dur="500"/>
                                        <p:tgtEl>
                                          <p:spTgt spid="62"/>
                                        </p:tgtEl>
                                      </p:cBhvr>
                                    </p:animEffect>
                                    <p:anim calcmode="lin" valueType="num">
                                      <p:cBhvr>
                                        <p:cTn id="25" dur="500" fill="hold"/>
                                        <p:tgtEl>
                                          <p:spTgt spid="62"/>
                                        </p:tgtEl>
                                        <p:attrNameLst>
                                          <p:attrName>ppt_x</p:attrName>
                                        </p:attrNameLst>
                                      </p:cBhvr>
                                      <p:tavLst>
                                        <p:tav tm="0">
                                          <p:val>
                                            <p:fltVal val="0.5"/>
                                          </p:val>
                                        </p:tav>
                                        <p:tav tm="100000">
                                          <p:val>
                                            <p:strVal val="#ppt_x"/>
                                          </p:val>
                                        </p:tav>
                                      </p:tavLst>
                                    </p:anim>
                                    <p:anim calcmode="lin" valueType="num">
                                      <p:cBhvr>
                                        <p:cTn id="26" dur="500" fill="hold"/>
                                        <p:tgtEl>
                                          <p:spTgt spid="62"/>
                                        </p:tgtEl>
                                        <p:attrNameLst>
                                          <p:attrName>ppt_y</p:attrName>
                                        </p:attrNameLst>
                                      </p:cBhvr>
                                      <p:tavLst>
                                        <p:tav tm="0">
                                          <p:val>
                                            <p:fltVal val="0.5"/>
                                          </p:val>
                                        </p:tav>
                                        <p:tav tm="100000">
                                          <p:val>
                                            <p:strVal val="#ppt_y"/>
                                          </p:val>
                                        </p:tav>
                                      </p:tavLst>
                                    </p:anim>
                                  </p:childTnLst>
                                </p:cTn>
                              </p:par>
                              <p:par>
                                <p:cTn id="27" presetID="53" presetClass="entr" presetSubtype="528" fill="hold" grpId="0" nodeType="withEffect">
                                  <p:stCondLst>
                                    <p:cond delay="100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Effect transition="in" filter="fade">
                                      <p:cBhvr>
                                        <p:cTn id="31" dur="500"/>
                                        <p:tgtEl>
                                          <p:spTgt spid="63"/>
                                        </p:tgtEl>
                                      </p:cBhvr>
                                    </p:animEffect>
                                    <p:anim calcmode="lin" valueType="num">
                                      <p:cBhvr>
                                        <p:cTn id="32" dur="500" fill="hold"/>
                                        <p:tgtEl>
                                          <p:spTgt spid="63"/>
                                        </p:tgtEl>
                                        <p:attrNameLst>
                                          <p:attrName>ppt_x</p:attrName>
                                        </p:attrNameLst>
                                      </p:cBhvr>
                                      <p:tavLst>
                                        <p:tav tm="0">
                                          <p:val>
                                            <p:fltVal val="0.5"/>
                                          </p:val>
                                        </p:tav>
                                        <p:tav tm="100000">
                                          <p:val>
                                            <p:strVal val="#ppt_x"/>
                                          </p:val>
                                        </p:tav>
                                      </p:tavLst>
                                    </p:anim>
                                    <p:anim calcmode="lin" valueType="num">
                                      <p:cBhvr>
                                        <p:cTn id="33" dur="500" fill="hold"/>
                                        <p:tgtEl>
                                          <p:spTgt spid="63"/>
                                        </p:tgtEl>
                                        <p:attrNameLst>
                                          <p:attrName>ppt_y</p:attrName>
                                        </p:attrNameLst>
                                      </p:cBhvr>
                                      <p:tavLst>
                                        <p:tav tm="0">
                                          <p:val>
                                            <p:fltVal val="0.5"/>
                                          </p:val>
                                        </p:tav>
                                        <p:tav tm="100000">
                                          <p:val>
                                            <p:strVal val="#ppt_y"/>
                                          </p:val>
                                        </p:tav>
                                      </p:tavLst>
                                    </p:anim>
                                  </p:childTnLst>
                                </p:cTn>
                              </p:par>
                              <p:par>
                                <p:cTn id="34" presetID="53" presetClass="entr" presetSubtype="528" fill="hold" grpId="0" nodeType="withEffect">
                                  <p:stCondLst>
                                    <p:cond delay="1000"/>
                                  </p:stCondLst>
                                  <p:childTnLst>
                                    <p:set>
                                      <p:cBhvr>
                                        <p:cTn id="35" dur="1" fill="hold">
                                          <p:stCondLst>
                                            <p:cond delay="0"/>
                                          </p:stCondLst>
                                        </p:cTn>
                                        <p:tgtEl>
                                          <p:spTgt spid="64"/>
                                        </p:tgtEl>
                                        <p:attrNameLst>
                                          <p:attrName>style.visibility</p:attrName>
                                        </p:attrNameLst>
                                      </p:cBhvr>
                                      <p:to>
                                        <p:strVal val="visible"/>
                                      </p:to>
                                    </p:set>
                                    <p:anim calcmode="lin" valueType="num">
                                      <p:cBhvr>
                                        <p:cTn id="36" dur="500" fill="hold"/>
                                        <p:tgtEl>
                                          <p:spTgt spid="64"/>
                                        </p:tgtEl>
                                        <p:attrNameLst>
                                          <p:attrName>ppt_w</p:attrName>
                                        </p:attrNameLst>
                                      </p:cBhvr>
                                      <p:tavLst>
                                        <p:tav tm="0">
                                          <p:val>
                                            <p:fltVal val="0"/>
                                          </p:val>
                                        </p:tav>
                                        <p:tav tm="100000">
                                          <p:val>
                                            <p:strVal val="#ppt_w"/>
                                          </p:val>
                                        </p:tav>
                                      </p:tavLst>
                                    </p:anim>
                                    <p:anim calcmode="lin" valueType="num">
                                      <p:cBhvr>
                                        <p:cTn id="37" dur="500" fill="hold"/>
                                        <p:tgtEl>
                                          <p:spTgt spid="64"/>
                                        </p:tgtEl>
                                        <p:attrNameLst>
                                          <p:attrName>ppt_h</p:attrName>
                                        </p:attrNameLst>
                                      </p:cBhvr>
                                      <p:tavLst>
                                        <p:tav tm="0">
                                          <p:val>
                                            <p:fltVal val="0"/>
                                          </p:val>
                                        </p:tav>
                                        <p:tav tm="100000">
                                          <p:val>
                                            <p:strVal val="#ppt_h"/>
                                          </p:val>
                                        </p:tav>
                                      </p:tavLst>
                                    </p:anim>
                                    <p:animEffect transition="in" filter="fade">
                                      <p:cBhvr>
                                        <p:cTn id="38" dur="500"/>
                                        <p:tgtEl>
                                          <p:spTgt spid="64"/>
                                        </p:tgtEl>
                                      </p:cBhvr>
                                    </p:animEffect>
                                    <p:anim calcmode="lin" valueType="num">
                                      <p:cBhvr>
                                        <p:cTn id="39" dur="500" fill="hold"/>
                                        <p:tgtEl>
                                          <p:spTgt spid="64"/>
                                        </p:tgtEl>
                                        <p:attrNameLst>
                                          <p:attrName>ppt_x</p:attrName>
                                        </p:attrNameLst>
                                      </p:cBhvr>
                                      <p:tavLst>
                                        <p:tav tm="0">
                                          <p:val>
                                            <p:fltVal val="0.5"/>
                                          </p:val>
                                        </p:tav>
                                        <p:tav tm="100000">
                                          <p:val>
                                            <p:strVal val="#ppt_x"/>
                                          </p:val>
                                        </p:tav>
                                      </p:tavLst>
                                    </p:anim>
                                    <p:anim calcmode="lin" valueType="num">
                                      <p:cBhvr>
                                        <p:cTn id="40" dur="500" fill="hold"/>
                                        <p:tgtEl>
                                          <p:spTgt spid="64"/>
                                        </p:tgtEl>
                                        <p:attrNameLst>
                                          <p:attrName>ppt_y</p:attrName>
                                        </p:attrNameLst>
                                      </p:cBhvr>
                                      <p:tavLst>
                                        <p:tav tm="0">
                                          <p:val>
                                            <p:fltVal val="0.5"/>
                                          </p:val>
                                        </p:tav>
                                        <p:tav tm="100000">
                                          <p:val>
                                            <p:strVal val="#ppt_y"/>
                                          </p:val>
                                        </p:tav>
                                      </p:tavLst>
                                    </p:anim>
                                  </p:childTnLst>
                                </p:cTn>
                              </p:par>
                              <p:par>
                                <p:cTn id="41" presetID="53" presetClass="entr" presetSubtype="528" fill="hold" grpId="0" nodeType="withEffect">
                                  <p:stCondLst>
                                    <p:cond delay="1000"/>
                                  </p:stCondLst>
                                  <p:childTnLst>
                                    <p:set>
                                      <p:cBhvr>
                                        <p:cTn id="42" dur="1" fill="hold">
                                          <p:stCondLst>
                                            <p:cond delay="0"/>
                                          </p:stCondLst>
                                        </p:cTn>
                                        <p:tgtEl>
                                          <p:spTgt spid="65"/>
                                        </p:tgtEl>
                                        <p:attrNameLst>
                                          <p:attrName>style.visibility</p:attrName>
                                        </p:attrNameLst>
                                      </p:cBhvr>
                                      <p:to>
                                        <p:strVal val="visible"/>
                                      </p:to>
                                    </p:set>
                                    <p:anim calcmode="lin" valueType="num">
                                      <p:cBhvr>
                                        <p:cTn id="43" dur="500" fill="hold"/>
                                        <p:tgtEl>
                                          <p:spTgt spid="65"/>
                                        </p:tgtEl>
                                        <p:attrNameLst>
                                          <p:attrName>ppt_w</p:attrName>
                                        </p:attrNameLst>
                                      </p:cBhvr>
                                      <p:tavLst>
                                        <p:tav tm="0">
                                          <p:val>
                                            <p:fltVal val="0"/>
                                          </p:val>
                                        </p:tav>
                                        <p:tav tm="100000">
                                          <p:val>
                                            <p:strVal val="#ppt_w"/>
                                          </p:val>
                                        </p:tav>
                                      </p:tavLst>
                                    </p:anim>
                                    <p:anim calcmode="lin" valueType="num">
                                      <p:cBhvr>
                                        <p:cTn id="44" dur="500" fill="hold"/>
                                        <p:tgtEl>
                                          <p:spTgt spid="65"/>
                                        </p:tgtEl>
                                        <p:attrNameLst>
                                          <p:attrName>ppt_h</p:attrName>
                                        </p:attrNameLst>
                                      </p:cBhvr>
                                      <p:tavLst>
                                        <p:tav tm="0">
                                          <p:val>
                                            <p:fltVal val="0"/>
                                          </p:val>
                                        </p:tav>
                                        <p:tav tm="100000">
                                          <p:val>
                                            <p:strVal val="#ppt_h"/>
                                          </p:val>
                                        </p:tav>
                                      </p:tavLst>
                                    </p:anim>
                                    <p:animEffect transition="in" filter="fade">
                                      <p:cBhvr>
                                        <p:cTn id="45" dur="500"/>
                                        <p:tgtEl>
                                          <p:spTgt spid="65"/>
                                        </p:tgtEl>
                                      </p:cBhvr>
                                    </p:animEffect>
                                    <p:anim calcmode="lin" valueType="num">
                                      <p:cBhvr>
                                        <p:cTn id="46" dur="500" fill="hold"/>
                                        <p:tgtEl>
                                          <p:spTgt spid="65"/>
                                        </p:tgtEl>
                                        <p:attrNameLst>
                                          <p:attrName>ppt_x</p:attrName>
                                        </p:attrNameLst>
                                      </p:cBhvr>
                                      <p:tavLst>
                                        <p:tav tm="0">
                                          <p:val>
                                            <p:fltVal val="0.5"/>
                                          </p:val>
                                        </p:tav>
                                        <p:tav tm="100000">
                                          <p:val>
                                            <p:strVal val="#ppt_x"/>
                                          </p:val>
                                        </p:tav>
                                      </p:tavLst>
                                    </p:anim>
                                    <p:anim calcmode="lin" valueType="num">
                                      <p:cBhvr>
                                        <p:cTn id="47" dur="500" fill="hold"/>
                                        <p:tgtEl>
                                          <p:spTgt spid="65"/>
                                        </p:tgtEl>
                                        <p:attrNameLst>
                                          <p:attrName>ppt_y</p:attrName>
                                        </p:attrNameLst>
                                      </p:cBhvr>
                                      <p:tavLst>
                                        <p:tav tm="0">
                                          <p:val>
                                            <p:fltVal val="0.5"/>
                                          </p:val>
                                        </p:tav>
                                        <p:tav tm="100000">
                                          <p:val>
                                            <p:strVal val="#ppt_y"/>
                                          </p:val>
                                        </p:tav>
                                      </p:tavLst>
                                    </p:anim>
                                  </p:childTnLst>
                                </p:cTn>
                              </p:par>
                              <p:par>
                                <p:cTn id="48" presetID="53" presetClass="entr" presetSubtype="528" fill="hold" grpId="0" nodeType="withEffect">
                                  <p:stCondLst>
                                    <p:cond delay="1000"/>
                                  </p:stCondLst>
                                  <p:childTnLst>
                                    <p:set>
                                      <p:cBhvr>
                                        <p:cTn id="49" dur="1" fill="hold">
                                          <p:stCondLst>
                                            <p:cond delay="0"/>
                                          </p:stCondLst>
                                        </p:cTn>
                                        <p:tgtEl>
                                          <p:spTgt spid="66"/>
                                        </p:tgtEl>
                                        <p:attrNameLst>
                                          <p:attrName>style.visibility</p:attrName>
                                        </p:attrNameLst>
                                      </p:cBhvr>
                                      <p:to>
                                        <p:strVal val="visible"/>
                                      </p:to>
                                    </p:set>
                                    <p:anim calcmode="lin" valueType="num">
                                      <p:cBhvr>
                                        <p:cTn id="50" dur="500" fill="hold"/>
                                        <p:tgtEl>
                                          <p:spTgt spid="66"/>
                                        </p:tgtEl>
                                        <p:attrNameLst>
                                          <p:attrName>ppt_w</p:attrName>
                                        </p:attrNameLst>
                                      </p:cBhvr>
                                      <p:tavLst>
                                        <p:tav tm="0">
                                          <p:val>
                                            <p:fltVal val="0"/>
                                          </p:val>
                                        </p:tav>
                                        <p:tav tm="100000">
                                          <p:val>
                                            <p:strVal val="#ppt_w"/>
                                          </p:val>
                                        </p:tav>
                                      </p:tavLst>
                                    </p:anim>
                                    <p:anim calcmode="lin" valueType="num">
                                      <p:cBhvr>
                                        <p:cTn id="51" dur="500" fill="hold"/>
                                        <p:tgtEl>
                                          <p:spTgt spid="66"/>
                                        </p:tgtEl>
                                        <p:attrNameLst>
                                          <p:attrName>ppt_h</p:attrName>
                                        </p:attrNameLst>
                                      </p:cBhvr>
                                      <p:tavLst>
                                        <p:tav tm="0">
                                          <p:val>
                                            <p:fltVal val="0"/>
                                          </p:val>
                                        </p:tav>
                                        <p:tav tm="100000">
                                          <p:val>
                                            <p:strVal val="#ppt_h"/>
                                          </p:val>
                                        </p:tav>
                                      </p:tavLst>
                                    </p:anim>
                                    <p:animEffect transition="in" filter="fade">
                                      <p:cBhvr>
                                        <p:cTn id="52" dur="500"/>
                                        <p:tgtEl>
                                          <p:spTgt spid="66"/>
                                        </p:tgtEl>
                                      </p:cBhvr>
                                    </p:animEffect>
                                    <p:anim calcmode="lin" valueType="num">
                                      <p:cBhvr>
                                        <p:cTn id="53" dur="500" fill="hold"/>
                                        <p:tgtEl>
                                          <p:spTgt spid="66"/>
                                        </p:tgtEl>
                                        <p:attrNameLst>
                                          <p:attrName>ppt_x</p:attrName>
                                        </p:attrNameLst>
                                      </p:cBhvr>
                                      <p:tavLst>
                                        <p:tav tm="0">
                                          <p:val>
                                            <p:fltVal val="0.5"/>
                                          </p:val>
                                        </p:tav>
                                        <p:tav tm="100000">
                                          <p:val>
                                            <p:strVal val="#ppt_x"/>
                                          </p:val>
                                        </p:tav>
                                      </p:tavLst>
                                    </p:anim>
                                    <p:anim calcmode="lin" valueType="num">
                                      <p:cBhvr>
                                        <p:cTn id="54" dur="500" fill="hold"/>
                                        <p:tgtEl>
                                          <p:spTgt spid="66"/>
                                        </p:tgtEl>
                                        <p:attrNameLst>
                                          <p:attrName>ppt_y</p:attrName>
                                        </p:attrNameLst>
                                      </p:cBhvr>
                                      <p:tavLst>
                                        <p:tav tm="0">
                                          <p:val>
                                            <p:fltVal val="0.5"/>
                                          </p:val>
                                        </p:tav>
                                        <p:tav tm="100000">
                                          <p:val>
                                            <p:strVal val="#ppt_y"/>
                                          </p:val>
                                        </p:tav>
                                      </p:tavLst>
                                    </p:anim>
                                  </p:childTnLst>
                                </p:cTn>
                              </p:par>
                              <p:par>
                                <p:cTn id="55" presetID="53" presetClass="entr" presetSubtype="16" fill="hold" grpId="0" nodeType="withEffect">
                                  <p:stCondLst>
                                    <p:cond delay="1500"/>
                                  </p:stCondLst>
                                  <p:childTnLst>
                                    <p:set>
                                      <p:cBhvr>
                                        <p:cTn id="56" dur="1" fill="hold">
                                          <p:stCondLst>
                                            <p:cond delay="0"/>
                                          </p:stCondLst>
                                        </p:cTn>
                                        <p:tgtEl>
                                          <p:spTgt spid="67"/>
                                        </p:tgtEl>
                                        <p:attrNameLst>
                                          <p:attrName>style.visibility</p:attrName>
                                        </p:attrNameLst>
                                      </p:cBhvr>
                                      <p:to>
                                        <p:strVal val="visible"/>
                                      </p:to>
                                    </p:set>
                                    <p:anim calcmode="lin" valueType="num">
                                      <p:cBhvr>
                                        <p:cTn id="57" dur="500" fill="hold"/>
                                        <p:tgtEl>
                                          <p:spTgt spid="67"/>
                                        </p:tgtEl>
                                        <p:attrNameLst>
                                          <p:attrName>ppt_w</p:attrName>
                                        </p:attrNameLst>
                                      </p:cBhvr>
                                      <p:tavLst>
                                        <p:tav tm="0">
                                          <p:val>
                                            <p:fltVal val="0"/>
                                          </p:val>
                                        </p:tav>
                                        <p:tav tm="100000">
                                          <p:val>
                                            <p:strVal val="#ppt_w"/>
                                          </p:val>
                                        </p:tav>
                                      </p:tavLst>
                                    </p:anim>
                                    <p:anim calcmode="lin" valueType="num">
                                      <p:cBhvr>
                                        <p:cTn id="58" dur="500" fill="hold"/>
                                        <p:tgtEl>
                                          <p:spTgt spid="67"/>
                                        </p:tgtEl>
                                        <p:attrNameLst>
                                          <p:attrName>ppt_h</p:attrName>
                                        </p:attrNameLst>
                                      </p:cBhvr>
                                      <p:tavLst>
                                        <p:tav tm="0">
                                          <p:val>
                                            <p:fltVal val="0"/>
                                          </p:val>
                                        </p:tav>
                                        <p:tav tm="100000">
                                          <p:val>
                                            <p:strVal val="#ppt_h"/>
                                          </p:val>
                                        </p:tav>
                                      </p:tavLst>
                                    </p:anim>
                                    <p:animEffect transition="in" filter="fade">
                                      <p:cBhvr>
                                        <p:cTn id="59" dur="500"/>
                                        <p:tgtEl>
                                          <p:spTgt spid="67"/>
                                        </p:tgtEl>
                                      </p:cBhvr>
                                    </p:animEffect>
                                  </p:childTnLst>
                                </p:cTn>
                              </p:par>
                              <p:par>
                                <p:cTn id="60" presetID="53" presetClass="entr" presetSubtype="16" fill="hold" grpId="0" nodeType="withEffect">
                                  <p:stCondLst>
                                    <p:cond delay="1500"/>
                                  </p:stCondLst>
                                  <p:childTnLst>
                                    <p:set>
                                      <p:cBhvr>
                                        <p:cTn id="61" dur="1" fill="hold">
                                          <p:stCondLst>
                                            <p:cond delay="0"/>
                                          </p:stCondLst>
                                        </p:cTn>
                                        <p:tgtEl>
                                          <p:spTgt spid="68"/>
                                        </p:tgtEl>
                                        <p:attrNameLst>
                                          <p:attrName>style.visibility</p:attrName>
                                        </p:attrNameLst>
                                      </p:cBhvr>
                                      <p:to>
                                        <p:strVal val="visible"/>
                                      </p:to>
                                    </p:set>
                                    <p:anim calcmode="lin" valueType="num">
                                      <p:cBhvr>
                                        <p:cTn id="62" dur="500" fill="hold"/>
                                        <p:tgtEl>
                                          <p:spTgt spid="68"/>
                                        </p:tgtEl>
                                        <p:attrNameLst>
                                          <p:attrName>ppt_w</p:attrName>
                                        </p:attrNameLst>
                                      </p:cBhvr>
                                      <p:tavLst>
                                        <p:tav tm="0">
                                          <p:val>
                                            <p:fltVal val="0"/>
                                          </p:val>
                                        </p:tav>
                                        <p:tav tm="100000">
                                          <p:val>
                                            <p:strVal val="#ppt_w"/>
                                          </p:val>
                                        </p:tav>
                                      </p:tavLst>
                                    </p:anim>
                                    <p:anim calcmode="lin" valueType="num">
                                      <p:cBhvr>
                                        <p:cTn id="63" dur="500" fill="hold"/>
                                        <p:tgtEl>
                                          <p:spTgt spid="68"/>
                                        </p:tgtEl>
                                        <p:attrNameLst>
                                          <p:attrName>ppt_h</p:attrName>
                                        </p:attrNameLst>
                                      </p:cBhvr>
                                      <p:tavLst>
                                        <p:tav tm="0">
                                          <p:val>
                                            <p:fltVal val="0"/>
                                          </p:val>
                                        </p:tav>
                                        <p:tav tm="100000">
                                          <p:val>
                                            <p:strVal val="#ppt_h"/>
                                          </p:val>
                                        </p:tav>
                                      </p:tavLst>
                                    </p:anim>
                                    <p:animEffect transition="in" filter="fade">
                                      <p:cBhvr>
                                        <p:cTn id="64" dur="500"/>
                                        <p:tgtEl>
                                          <p:spTgt spid="68"/>
                                        </p:tgtEl>
                                      </p:cBhvr>
                                    </p:animEffect>
                                  </p:childTnLst>
                                </p:cTn>
                              </p:par>
                              <p:par>
                                <p:cTn id="65" presetID="53" presetClass="entr" presetSubtype="16" fill="hold" nodeType="withEffect">
                                  <p:stCondLst>
                                    <p:cond delay="1500"/>
                                  </p:stCondLst>
                                  <p:childTnLst>
                                    <p:set>
                                      <p:cBhvr>
                                        <p:cTn id="66" dur="1" fill="hold">
                                          <p:stCondLst>
                                            <p:cond delay="0"/>
                                          </p:stCondLst>
                                        </p:cTn>
                                        <p:tgtEl>
                                          <p:spTgt spid="69"/>
                                        </p:tgtEl>
                                        <p:attrNameLst>
                                          <p:attrName>style.visibility</p:attrName>
                                        </p:attrNameLst>
                                      </p:cBhvr>
                                      <p:to>
                                        <p:strVal val="visible"/>
                                      </p:to>
                                    </p:set>
                                    <p:anim calcmode="lin" valueType="num">
                                      <p:cBhvr>
                                        <p:cTn id="67" dur="500" fill="hold"/>
                                        <p:tgtEl>
                                          <p:spTgt spid="69"/>
                                        </p:tgtEl>
                                        <p:attrNameLst>
                                          <p:attrName>ppt_w</p:attrName>
                                        </p:attrNameLst>
                                      </p:cBhvr>
                                      <p:tavLst>
                                        <p:tav tm="0">
                                          <p:val>
                                            <p:fltVal val="0"/>
                                          </p:val>
                                        </p:tav>
                                        <p:tav tm="100000">
                                          <p:val>
                                            <p:strVal val="#ppt_w"/>
                                          </p:val>
                                        </p:tav>
                                      </p:tavLst>
                                    </p:anim>
                                    <p:anim calcmode="lin" valueType="num">
                                      <p:cBhvr>
                                        <p:cTn id="68" dur="500" fill="hold"/>
                                        <p:tgtEl>
                                          <p:spTgt spid="69"/>
                                        </p:tgtEl>
                                        <p:attrNameLst>
                                          <p:attrName>ppt_h</p:attrName>
                                        </p:attrNameLst>
                                      </p:cBhvr>
                                      <p:tavLst>
                                        <p:tav tm="0">
                                          <p:val>
                                            <p:fltVal val="0"/>
                                          </p:val>
                                        </p:tav>
                                        <p:tav tm="100000">
                                          <p:val>
                                            <p:strVal val="#ppt_h"/>
                                          </p:val>
                                        </p:tav>
                                      </p:tavLst>
                                    </p:anim>
                                    <p:animEffect transition="in" filter="fade">
                                      <p:cBhvr>
                                        <p:cTn id="69" dur="500"/>
                                        <p:tgtEl>
                                          <p:spTgt spid="69"/>
                                        </p:tgtEl>
                                      </p:cBhvr>
                                    </p:animEffect>
                                  </p:childTnLst>
                                </p:cTn>
                              </p:par>
                              <p:par>
                                <p:cTn id="70" presetID="53" presetClass="entr" presetSubtype="16" fill="hold" grpId="0" nodeType="withEffect">
                                  <p:stCondLst>
                                    <p:cond delay="1500"/>
                                  </p:stCondLst>
                                  <p:childTnLst>
                                    <p:set>
                                      <p:cBhvr>
                                        <p:cTn id="71" dur="1" fill="hold">
                                          <p:stCondLst>
                                            <p:cond delay="0"/>
                                          </p:stCondLst>
                                        </p:cTn>
                                        <p:tgtEl>
                                          <p:spTgt spid="73"/>
                                        </p:tgtEl>
                                        <p:attrNameLst>
                                          <p:attrName>style.visibility</p:attrName>
                                        </p:attrNameLst>
                                      </p:cBhvr>
                                      <p:to>
                                        <p:strVal val="visible"/>
                                      </p:to>
                                    </p:set>
                                    <p:anim calcmode="lin" valueType="num">
                                      <p:cBhvr>
                                        <p:cTn id="72" dur="500" fill="hold"/>
                                        <p:tgtEl>
                                          <p:spTgt spid="73"/>
                                        </p:tgtEl>
                                        <p:attrNameLst>
                                          <p:attrName>ppt_w</p:attrName>
                                        </p:attrNameLst>
                                      </p:cBhvr>
                                      <p:tavLst>
                                        <p:tav tm="0">
                                          <p:val>
                                            <p:fltVal val="0"/>
                                          </p:val>
                                        </p:tav>
                                        <p:tav tm="100000">
                                          <p:val>
                                            <p:strVal val="#ppt_w"/>
                                          </p:val>
                                        </p:tav>
                                      </p:tavLst>
                                    </p:anim>
                                    <p:anim calcmode="lin" valueType="num">
                                      <p:cBhvr>
                                        <p:cTn id="73" dur="500" fill="hold"/>
                                        <p:tgtEl>
                                          <p:spTgt spid="73"/>
                                        </p:tgtEl>
                                        <p:attrNameLst>
                                          <p:attrName>ppt_h</p:attrName>
                                        </p:attrNameLst>
                                      </p:cBhvr>
                                      <p:tavLst>
                                        <p:tav tm="0">
                                          <p:val>
                                            <p:fltVal val="0"/>
                                          </p:val>
                                        </p:tav>
                                        <p:tav tm="100000">
                                          <p:val>
                                            <p:strVal val="#ppt_h"/>
                                          </p:val>
                                        </p:tav>
                                      </p:tavLst>
                                    </p:anim>
                                    <p:animEffect transition="in" filter="fade">
                                      <p:cBhvr>
                                        <p:cTn id="74" dur="500"/>
                                        <p:tgtEl>
                                          <p:spTgt spid="73"/>
                                        </p:tgtEl>
                                      </p:cBhvr>
                                    </p:animEffect>
                                  </p:childTnLst>
                                </p:cTn>
                              </p:par>
                              <p:par>
                                <p:cTn id="75" presetID="53" presetClass="entr" presetSubtype="16" fill="hold" grpId="0" nodeType="withEffect">
                                  <p:stCondLst>
                                    <p:cond delay="1500"/>
                                  </p:stCondLst>
                                  <p:childTnLst>
                                    <p:set>
                                      <p:cBhvr>
                                        <p:cTn id="76" dur="1" fill="hold">
                                          <p:stCondLst>
                                            <p:cond delay="0"/>
                                          </p:stCondLst>
                                        </p:cTn>
                                        <p:tgtEl>
                                          <p:spTgt spid="74"/>
                                        </p:tgtEl>
                                        <p:attrNameLst>
                                          <p:attrName>style.visibility</p:attrName>
                                        </p:attrNameLst>
                                      </p:cBhvr>
                                      <p:to>
                                        <p:strVal val="visible"/>
                                      </p:to>
                                    </p:set>
                                    <p:anim calcmode="lin" valueType="num">
                                      <p:cBhvr>
                                        <p:cTn id="77" dur="500" fill="hold"/>
                                        <p:tgtEl>
                                          <p:spTgt spid="74"/>
                                        </p:tgtEl>
                                        <p:attrNameLst>
                                          <p:attrName>ppt_w</p:attrName>
                                        </p:attrNameLst>
                                      </p:cBhvr>
                                      <p:tavLst>
                                        <p:tav tm="0">
                                          <p:val>
                                            <p:fltVal val="0"/>
                                          </p:val>
                                        </p:tav>
                                        <p:tav tm="100000">
                                          <p:val>
                                            <p:strVal val="#ppt_w"/>
                                          </p:val>
                                        </p:tav>
                                      </p:tavLst>
                                    </p:anim>
                                    <p:anim calcmode="lin" valueType="num">
                                      <p:cBhvr>
                                        <p:cTn id="78" dur="500" fill="hold"/>
                                        <p:tgtEl>
                                          <p:spTgt spid="74"/>
                                        </p:tgtEl>
                                        <p:attrNameLst>
                                          <p:attrName>ppt_h</p:attrName>
                                        </p:attrNameLst>
                                      </p:cBhvr>
                                      <p:tavLst>
                                        <p:tav tm="0">
                                          <p:val>
                                            <p:fltVal val="0"/>
                                          </p:val>
                                        </p:tav>
                                        <p:tav tm="100000">
                                          <p:val>
                                            <p:strVal val="#ppt_h"/>
                                          </p:val>
                                        </p:tav>
                                      </p:tavLst>
                                    </p:anim>
                                    <p:animEffect transition="in" filter="fade">
                                      <p:cBhvr>
                                        <p:cTn id="79" dur="500"/>
                                        <p:tgtEl>
                                          <p:spTgt spid="74"/>
                                        </p:tgtEl>
                                      </p:cBhvr>
                                    </p:animEffect>
                                  </p:childTnLst>
                                </p:cTn>
                              </p:par>
                              <p:par>
                                <p:cTn id="80" presetID="22" presetClass="entr" presetSubtype="1" fill="hold" grpId="0" nodeType="withEffect">
                                  <p:stCondLst>
                                    <p:cond delay="2000"/>
                                  </p:stCondLst>
                                  <p:childTnLst>
                                    <p:set>
                                      <p:cBhvr>
                                        <p:cTn id="81" dur="1" fill="hold">
                                          <p:stCondLst>
                                            <p:cond delay="0"/>
                                          </p:stCondLst>
                                        </p:cTn>
                                        <p:tgtEl>
                                          <p:spTgt spid="75"/>
                                        </p:tgtEl>
                                        <p:attrNameLst>
                                          <p:attrName>style.visibility</p:attrName>
                                        </p:attrNameLst>
                                      </p:cBhvr>
                                      <p:to>
                                        <p:strVal val="visible"/>
                                      </p:to>
                                    </p:set>
                                    <p:animEffect transition="in" filter="wipe(up)">
                                      <p:cBhvr>
                                        <p:cTn id="82" dur="500"/>
                                        <p:tgtEl>
                                          <p:spTgt spid="75"/>
                                        </p:tgtEl>
                                      </p:cBhvr>
                                    </p:animEffect>
                                  </p:childTnLst>
                                </p:cTn>
                              </p:par>
                              <p:par>
                                <p:cTn id="83" presetID="22" presetClass="entr" presetSubtype="1" fill="hold" grpId="0" nodeType="withEffect">
                                  <p:stCondLst>
                                    <p:cond delay="2000"/>
                                  </p:stCondLst>
                                  <p:childTnLst>
                                    <p:set>
                                      <p:cBhvr>
                                        <p:cTn id="84" dur="1" fill="hold">
                                          <p:stCondLst>
                                            <p:cond delay="0"/>
                                          </p:stCondLst>
                                        </p:cTn>
                                        <p:tgtEl>
                                          <p:spTgt spid="76"/>
                                        </p:tgtEl>
                                        <p:attrNameLst>
                                          <p:attrName>style.visibility</p:attrName>
                                        </p:attrNameLst>
                                      </p:cBhvr>
                                      <p:to>
                                        <p:strVal val="visible"/>
                                      </p:to>
                                    </p:set>
                                    <p:animEffect transition="in" filter="wipe(up)">
                                      <p:cBhvr>
                                        <p:cTn id="85" dur="500"/>
                                        <p:tgtEl>
                                          <p:spTgt spid="76"/>
                                        </p:tgtEl>
                                      </p:cBhvr>
                                    </p:animEffect>
                                  </p:childTnLst>
                                </p:cTn>
                              </p:par>
                              <p:par>
                                <p:cTn id="86" presetID="22" presetClass="entr" presetSubtype="1" fill="hold" grpId="0" nodeType="withEffect">
                                  <p:stCondLst>
                                    <p:cond delay="2000"/>
                                  </p:stCondLst>
                                  <p:childTnLst>
                                    <p:set>
                                      <p:cBhvr>
                                        <p:cTn id="87" dur="1" fill="hold">
                                          <p:stCondLst>
                                            <p:cond delay="0"/>
                                          </p:stCondLst>
                                        </p:cTn>
                                        <p:tgtEl>
                                          <p:spTgt spid="77"/>
                                        </p:tgtEl>
                                        <p:attrNameLst>
                                          <p:attrName>style.visibility</p:attrName>
                                        </p:attrNameLst>
                                      </p:cBhvr>
                                      <p:to>
                                        <p:strVal val="visible"/>
                                      </p:to>
                                    </p:set>
                                    <p:animEffect transition="in" filter="wipe(up)">
                                      <p:cBhvr>
                                        <p:cTn id="88" dur="500"/>
                                        <p:tgtEl>
                                          <p:spTgt spid="77"/>
                                        </p:tgtEl>
                                      </p:cBhvr>
                                    </p:animEffect>
                                  </p:childTnLst>
                                </p:cTn>
                              </p:par>
                              <p:par>
                                <p:cTn id="89" presetID="22" presetClass="entr" presetSubtype="1" fill="hold" grpId="0" nodeType="withEffect">
                                  <p:stCondLst>
                                    <p:cond delay="2000"/>
                                  </p:stCondLst>
                                  <p:childTnLst>
                                    <p:set>
                                      <p:cBhvr>
                                        <p:cTn id="90" dur="1" fill="hold">
                                          <p:stCondLst>
                                            <p:cond delay="0"/>
                                          </p:stCondLst>
                                        </p:cTn>
                                        <p:tgtEl>
                                          <p:spTgt spid="78"/>
                                        </p:tgtEl>
                                        <p:attrNameLst>
                                          <p:attrName>style.visibility</p:attrName>
                                        </p:attrNameLst>
                                      </p:cBhvr>
                                      <p:to>
                                        <p:strVal val="visible"/>
                                      </p:to>
                                    </p:set>
                                    <p:animEffect transition="in" filter="wipe(up)">
                                      <p:cBhvr>
                                        <p:cTn id="91" dur="500"/>
                                        <p:tgtEl>
                                          <p:spTgt spid="78"/>
                                        </p:tgtEl>
                                      </p:cBhvr>
                                    </p:animEffect>
                                  </p:childTnLst>
                                </p:cTn>
                              </p:par>
                              <p:par>
                                <p:cTn id="92" presetID="22" presetClass="entr" presetSubtype="1" fill="hold" grpId="0" nodeType="withEffect">
                                  <p:stCondLst>
                                    <p:cond delay="2000"/>
                                  </p:stCondLst>
                                  <p:childTnLst>
                                    <p:set>
                                      <p:cBhvr>
                                        <p:cTn id="93" dur="1" fill="hold">
                                          <p:stCondLst>
                                            <p:cond delay="0"/>
                                          </p:stCondLst>
                                        </p:cTn>
                                        <p:tgtEl>
                                          <p:spTgt spid="79"/>
                                        </p:tgtEl>
                                        <p:attrNameLst>
                                          <p:attrName>style.visibility</p:attrName>
                                        </p:attrNameLst>
                                      </p:cBhvr>
                                      <p:to>
                                        <p:strVal val="visible"/>
                                      </p:to>
                                    </p:set>
                                    <p:animEffect transition="in" filter="wipe(up)">
                                      <p:cBhvr>
                                        <p:cTn id="94" dur="500"/>
                                        <p:tgtEl>
                                          <p:spTgt spid="79"/>
                                        </p:tgtEl>
                                      </p:cBhvr>
                                    </p:animEffect>
                                  </p:childTnLst>
                                </p:cTn>
                              </p:par>
                            </p:childTnLst>
                          </p:cTn>
                        </p:par>
                        <p:par>
                          <p:cTn id="95" fill="hold">
                            <p:stCondLst>
                              <p:cond delay="1000"/>
                            </p:stCondLst>
                            <p:childTnLst>
                              <p:par>
                                <p:cTn id="96" presetID="10" presetClass="entr" presetSubtype="0" fill="hold" grpId="0" nodeType="afterEffect">
                                  <p:stCondLst>
                                    <p:cond delay="0"/>
                                  </p:stCondLst>
                                  <p:childTnLst>
                                    <p:set>
                                      <p:cBhvr>
                                        <p:cTn id="97" dur="1" fill="hold">
                                          <p:stCondLst>
                                            <p:cond delay="0"/>
                                          </p:stCondLst>
                                        </p:cTn>
                                        <p:tgtEl>
                                          <p:spTgt spid="26"/>
                                        </p:tgtEl>
                                        <p:attrNameLst>
                                          <p:attrName>style.visibility</p:attrName>
                                        </p:attrNameLst>
                                      </p:cBhvr>
                                      <p:to>
                                        <p:strVal val="visible"/>
                                      </p:to>
                                    </p:set>
                                    <p:animEffect transition="in" filter="fade">
                                      <p:cBhvr>
                                        <p:cTn id="98"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animBg="1"/>
      <p:bldP spid="61" grpId="0"/>
      <p:bldP spid="62" grpId="0" animBg="1"/>
      <p:bldP spid="63" grpId="0" animBg="1"/>
      <p:bldP spid="64" grpId="0" animBg="1"/>
      <p:bldP spid="65" grpId="0" animBg="1"/>
      <p:bldP spid="66" grpId="0" animBg="1"/>
      <p:bldP spid="67" grpId="0" animBg="1"/>
      <p:bldP spid="68" grpId="0" animBg="1"/>
      <p:bldP spid="73" grpId="0" animBg="1"/>
      <p:bldP spid="74" grpId="0" animBg="1"/>
      <p:bldP spid="75" grpId="0"/>
      <p:bldP spid="76" grpId="0"/>
      <p:bldP spid="77" grpId="0"/>
      <p:bldP spid="78" grpId="0"/>
      <p:bldP spid="79"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7" name="Freeform 126"/>
          <p:cNvSpPr>
            <a:spLocks noChangeAspect="1" noEditPoints="1"/>
          </p:cNvSpPr>
          <p:nvPr/>
        </p:nvSpPr>
        <p:spPr bwMode="auto">
          <a:xfrm>
            <a:off x="5780384" y="2181307"/>
            <a:ext cx="658282" cy="823712"/>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58" name="文本框 12"/>
          <p:cNvSpPr txBox="1"/>
          <p:nvPr/>
        </p:nvSpPr>
        <p:spPr>
          <a:xfrm>
            <a:off x="4808986" y="3573016"/>
            <a:ext cx="2646878"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研究背景</a:t>
            </a:r>
            <a:endParaRPr lang="en-US" altLang="zh-CN" sz="4800" b="1" dirty="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4948944" y="4941168"/>
            <a:ext cx="1436675" cy="430887"/>
            <a:chOff x="4369395" y="3284984"/>
            <a:chExt cx="1436675" cy="430887"/>
          </a:xfrm>
        </p:grpSpPr>
        <p:sp>
          <p:nvSpPr>
            <p:cNvPr id="61" name="文本框 9"/>
            <p:cNvSpPr txBox="1"/>
            <p:nvPr/>
          </p:nvSpPr>
          <p:spPr>
            <a:xfrm>
              <a:off x="4581935" y="3284984"/>
              <a:ext cx="1224135" cy="430887"/>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研究背景及意义</a:t>
              </a: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65" name="组合 64"/>
          <p:cNvGrpSpPr/>
          <p:nvPr/>
        </p:nvGrpSpPr>
        <p:grpSpPr>
          <a:xfrm>
            <a:off x="6389104" y="4941168"/>
            <a:ext cx="1436675" cy="430887"/>
            <a:chOff x="4369395" y="3284984"/>
            <a:chExt cx="1436675" cy="430887"/>
          </a:xfrm>
        </p:grpSpPr>
        <p:sp>
          <p:nvSpPr>
            <p:cNvPr id="66" name="文本框 9"/>
            <p:cNvSpPr txBox="1"/>
            <p:nvPr/>
          </p:nvSpPr>
          <p:spPr>
            <a:xfrm>
              <a:off x="4581935" y="3284984"/>
              <a:ext cx="1224135" cy="430887"/>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国内外研究现状</a:t>
              </a: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9" name="等腰三角形 6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animEffect transition="in" filter="fade">
                                      <p:cBhvr>
                                        <p:cTn id="13" dur="500"/>
                                        <p:tgtEl>
                                          <p:spTgt spid="57"/>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0"/>
                                        </p:tgtEl>
                                        <p:attrNameLst>
                                          <p:attrName>style.visibility</p:attrName>
                                        </p:attrNameLst>
                                      </p:cBhvr>
                                      <p:to>
                                        <p:strVal val="visible"/>
                                      </p:to>
                                    </p:set>
                                    <p:anim calcmode="lin" valueType="num">
                                      <p:cBhvr>
                                        <p:cTn id="20" dur="500" fill="hold"/>
                                        <p:tgtEl>
                                          <p:spTgt spid="60"/>
                                        </p:tgtEl>
                                        <p:attrNameLst>
                                          <p:attrName>ppt_w</p:attrName>
                                        </p:attrNameLst>
                                      </p:cBhvr>
                                      <p:tavLst>
                                        <p:tav tm="0">
                                          <p:val>
                                            <p:fltVal val="0"/>
                                          </p:val>
                                        </p:tav>
                                        <p:tav tm="100000">
                                          <p:val>
                                            <p:strVal val="#ppt_w"/>
                                          </p:val>
                                        </p:tav>
                                      </p:tavLst>
                                    </p:anim>
                                    <p:anim calcmode="lin" valueType="num">
                                      <p:cBhvr>
                                        <p:cTn id="21" dur="500" fill="hold"/>
                                        <p:tgtEl>
                                          <p:spTgt spid="60"/>
                                        </p:tgtEl>
                                        <p:attrNameLst>
                                          <p:attrName>ppt_h</p:attrName>
                                        </p:attrNameLst>
                                      </p:cBhvr>
                                      <p:tavLst>
                                        <p:tav tm="0">
                                          <p:val>
                                            <p:fltVal val="0"/>
                                          </p:val>
                                        </p:tav>
                                        <p:tav tm="100000">
                                          <p:val>
                                            <p:strVal val="#ppt_h"/>
                                          </p:val>
                                        </p:tav>
                                      </p:tavLst>
                                    </p:anim>
                                    <p:animEffect transition="in" filter="fade">
                                      <p:cBhvr>
                                        <p:cTn id="22" dur="500"/>
                                        <p:tgtEl>
                                          <p:spTgt spid="60"/>
                                        </p:tgtEl>
                                      </p:cBhvr>
                                    </p:animEffect>
                                  </p:childTnLst>
                                </p:cTn>
                              </p:par>
                              <p:par>
                                <p:cTn id="23" presetID="53" presetClass="entr" presetSubtype="16" fill="hold" nodeType="withEffect">
                                  <p:stCondLst>
                                    <p:cond delay="500"/>
                                  </p:stCondLst>
                                  <p:childTnLst>
                                    <p:set>
                                      <p:cBhvr>
                                        <p:cTn id="24" dur="1" fill="hold">
                                          <p:stCondLst>
                                            <p:cond delay="0"/>
                                          </p:stCondLst>
                                        </p:cTn>
                                        <p:tgtEl>
                                          <p:spTgt spid="65"/>
                                        </p:tgtEl>
                                        <p:attrNameLst>
                                          <p:attrName>style.visibility</p:attrName>
                                        </p:attrNameLst>
                                      </p:cBhvr>
                                      <p:to>
                                        <p:strVal val="visible"/>
                                      </p:to>
                                    </p:set>
                                    <p:anim calcmode="lin" valueType="num">
                                      <p:cBhvr>
                                        <p:cTn id="25" dur="500" fill="hold"/>
                                        <p:tgtEl>
                                          <p:spTgt spid="65"/>
                                        </p:tgtEl>
                                        <p:attrNameLst>
                                          <p:attrName>ppt_w</p:attrName>
                                        </p:attrNameLst>
                                      </p:cBhvr>
                                      <p:tavLst>
                                        <p:tav tm="0">
                                          <p:val>
                                            <p:fltVal val="0"/>
                                          </p:val>
                                        </p:tav>
                                        <p:tav tm="100000">
                                          <p:val>
                                            <p:strVal val="#ppt_w"/>
                                          </p:val>
                                        </p:tav>
                                      </p:tavLst>
                                    </p:anim>
                                    <p:anim calcmode="lin" valueType="num">
                                      <p:cBhvr>
                                        <p:cTn id="26" dur="500" fill="hold"/>
                                        <p:tgtEl>
                                          <p:spTgt spid="65"/>
                                        </p:tgtEl>
                                        <p:attrNameLst>
                                          <p:attrName>ppt_h</p:attrName>
                                        </p:attrNameLst>
                                      </p:cBhvr>
                                      <p:tavLst>
                                        <p:tav tm="0">
                                          <p:val>
                                            <p:fltVal val="0"/>
                                          </p:val>
                                        </p:tav>
                                        <p:tav tm="100000">
                                          <p:val>
                                            <p:strVal val="#ppt_h"/>
                                          </p:val>
                                        </p:tav>
                                      </p:tavLst>
                                    </p:anim>
                                    <p:animEffect transition="in" filter="fade">
                                      <p:cBhvr>
                                        <p:cTn id="27" dur="500"/>
                                        <p:tgtEl>
                                          <p:spTgt spid="65"/>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P spid="3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324036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绪论</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研究背景及意义</a:t>
            </a:r>
          </a:p>
        </p:txBody>
      </p:sp>
      <p:sp>
        <p:nvSpPr>
          <p:cNvPr id="8" name="Rectangle 2"/>
          <p:cNvSpPr/>
          <p:nvPr/>
        </p:nvSpPr>
        <p:spPr>
          <a:xfrm>
            <a:off x="0" y="1740272"/>
            <a:ext cx="12195175" cy="4209008"/>
          </a:xfrm>
          <a:prstGeom prst="rect">
            <a:avLst/>
          </a:prstGeom>
          <a:solidFill>
            <a:schemeClr val="tx1">
              <a:lumMod val="95000"/>
              <a:lumOff val="5000"/>
              <a:alpha val="5098"/>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9" name="Rectangle 4"/>
          <p:cNvSpPr txBox="1">
            <a:spLocks noChangeArrowheads="1"/>
          </p:cNvSpPr>
          <p:nvPr/>
        </p:nvSpPr>
        <p:spPr bwMode="auto">
          <a:xfrm>
            <a:off x="3505299" y="1142684"/>
            <a:ext cx="5235536"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altLang="en-US" sz="2400" b="0" dirty="0">
                <a:solidFill>
                  <a:schemeClr val="accent5">
                    <a:lumMod val="75000"/>
                  </a:schemeClr>
                </a:solidFill>
                <a:latin typeface="微软雅黑" panose="020B0503020204020204" pitchFamily="34" charset="-122"/>
                <a:ea typeface="微软雅黑" panose="020B0503020204020204" pitchFamily="34" charset="-122"/>
              </a:rPr>
              <a:t>研究背景及意义</a:t>
            </a:r>
            <a:endParaRPr lang="zh-CN" sz="2400" b="0"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2" name="矩形 47"/>
          <p:cNvSpPr>
            <a:spLocks noChangeArrowheads="1"/>
          </p:cNvSpPr>
          <p:nvPr/>
        </p:nvSpPr>
        <p:spPr bwMode="auto">
          <a:xfrm>
            <a:off x="1601048" y="2460351"/>
            <a:ext cx="9033043" cy="3033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lnSpc>
                <a:spcPct val="120000"/>
              </a:lnSpc>
              <a:spcBef>
                <a:spcPts val="200"/>
              </a:spcBef>
              <a:buNone/>
            </a:pPr>
            <a:r>
              <a:rPr lang="zh-CN" altLang="en-US" sz="1600" dirty="0">
                <a:latin typeface="+mn-ea"/>
                <a:ea typeface="+mn-ea"/>
              </a:rPr>
              <a:t>目前市面上主要的智能聊天机器人可以分为如下两类：目标驱动型聊天机器人和无目标驱动型聊天机器人。目标驱动机器人是指机器人的服务目标或服务对象是明确的，是可以提供特殊服务的问答系统，处理特定领域的问题，即定领域的聊天机器人，比如客服机器人，订票机器人等。无目标驱动机器人是指机器人的服务对象和聊天范围不明确，可以处理的问题多种多样，解决问题时需要依赖于宇宙中的各种信息和本体，即开放领域的聊天机器人，比如娱乐聊天机器人等。</a:t>
            </a:r>
            <a:endParaRPr lang="en-US" altLang="zh-CN" sz="1600" dirty="0">
              <a:latin typeface="+mn-ea"/>
              <a:ea typeface="+mn-ea"/>
            </a:endParaRPr>
          </a:p>
          <a:p>
            <a:pPr algn="just">
              <a:lnSpc>
                <a:spcPct val="120000"/>
              </a:lnSpc>
              <a:spcBef>
                <a:spcPts val="200"/>
              </a:spcBef>
              <a:buNone/>
            </a:pPr>
            <a:r>
              <a:rPr lang="zh-CN" altLang="en-US" sz="1600" dirty="0">
                <a:latin typeface="+mn-ea"/>
                <a:ea typeface="+mn-ea"/>
              </a:rPr>
              <a:t>智能聊天机器人实际上是为了应对信息爆炸的今天存在的信息过载问题。具体来说，其来源是因为人们对于简单的搜索引擎仅仅返回一个网页集合的不满，而通常用户更想获得的体验是在向智能对话系统用自然语言提出一个问题之后，且智能对话系统也能够自然又通顺地回答问题，且回答内容与问题紧凑相关又答案精准。为使用者们节约了更多的时间，无需逐个浏览和仔细阅读搜索引擎返回的每个链接网址中的信息，再剔除冗余信息后才能得到期望的答案</a:t>
            </a:r>
            <a:endParaRPr lang="zh-CN" altLang="en-US" sz="1600" dirty="0">
              <a:latin typeface="+mn-ea"/>
              <a:ea typeface="+mn-ea"/>
              <a:sym typeface="微软雅黑" panose="020B0503020204020204" pitchFamily="34" charset="-122"/>
            </a:endParaRPr>
          </a:p>
        </p:txBody>
      </p:sp>
      <p:sp>
        <p:nvSpPr>
          <p:cNvPr id="13" name="弧形 12"/>
          <p:cNvSpPr/>
          <p:nvPr/>
        </p:nvSpPr>
        <p:spPr>
          <a:xfrm>
            <a:off x="4225379" y="1052736"/>
            <a:ext cx="504056" cy="504056"/>
          </a:xfrm>
          <a:prstGeom prst="arc">
            <a:avLst>
              <a:gd name="adj1" fmla="val 18916496"/>
              <a:gd name="adj2" fmla="val 2632855"/>
            </a:avLst>
          </a:prstGeom>
          <a:ln>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Oval 16"/>
          <p:cNvSpPr/>
          <p:nvPr/>
        </p:nvSpPr>
        <p:spPr>
          <a:xfrm>
            <a:off x="902392" y="1890038"/>
            <a:ext cx="624328" cy="628481"/>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grpSp>
        <p:nvGrpSpPr>
          <p:cNvPr id="38" name="Group 35"/>
          <p:cNvGrpSpPr/>
          <p:nvPr/>
        </p:nvGrpSpPr>
        <p:grpSpPr>
          <a:xfrm>
            <a:off x="1049035" y="2039963"/>
            <a:ext cx="330806" cy="328630"/>
            <a:chOff x="6853673" y="3715407"/>
            <a:chExt cx="379359" cy="376864"/>
          </a:xfrm>
          <a:solidFill>
            <a:schemeClr val="accent5">
              <a:lumMod val="60000"/>
              <a:lumOff val="40000"/>
            </a:schemeClr>
          </a:solidFill>
        </p:grpSpPr>
        <p:sp>
          <p:nvSpPr>
            <p:cNvPr id="39" name="Freeform 150"/>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0" name="Rectangle 151"/>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1" name="Rectangle 152"/>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2" name="Rectangle 153"/>
            <p:cNvSpPr>
              <a:spLocks noChangeArrowheads="1"/>
            </p:cNvSpPr>
            <p:nvPr/>
          </p:nvSpPr>
          <p:spPr bwMode="auto">
            <a:xfrm>
              <a:off x="7068311"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3" name="Freeform 154"/>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4" name="Freeform 155"/>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5" name="Freeform 156"/>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6" name="Freeform 157"/>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7" name="Freeform 158"/>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8" name="Rectangle 159"/>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9" name="Freeform 160"/>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0" name="Freeform 161"/>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1" name="Freeform 162"/>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2" name="Freeform 163"/>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3" name="Freeform 164"/>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4" name="Freeform 165"/>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5" name="Rectangle 166"/>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6" name="Rectangle 167"/>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grpSp>
      <p:sp>
        <p:nvSpPr>
          <p:cNvPr id="68" name="TextBox 6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par>
                                <p:cTn id="12" presetID="2" presetClass="entr" presetSubtype="8" fill="hold" grpId="0" nodeType="withEffect">
                                  <p:stCondLst>
                                    <p:cond delay="50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0-#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par>
                                <p:cTn id="16" presetID="22" presetClass="entr" presetSubtype="2"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par>
                          <p:cTn id="19" fill="hold">
                            <p:stCondLst>
                              <p:cond delay="1500"/>
                            </p:stCondLst>
                            <p:childTnLst>
                              <p:par>
                                <p:cTn id="20" presetID="21"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heel(1)">
                                      <p:cBhvr>
                                        <p:cTn id="22" dur="400"/>
                                        <p:tgtEl>
                                          <p:spTgt spid="17"/>
                                        </p:tgtEl>
                                      </p:cBhvr>
                                    </p:animEffect>
                                  </p:childTnLst>
                                </p:cTn>
                              </p:par>
                              <p:par>
                                <p:cTn id="23" presetID="10" presetClass="entr" presetSubtype="0" fill="hold"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250"/>
                                        <p:tgtEl>
                                          <p:spTgt spid="38"/>
                                        </p:tgtEl>
                                      </p:cBhvr>
                                    </p:animEffect>
                                  </p:childTnLst>
                                </p:cTn>
                              </p:par>
                            </p:childTnLst>
                          </p:cTn>
                        </p:par>
                        <p:par>
                          <p:cTn id="26" fill="hold">
                            <p:stCondLst>
                              <p:cond delay="1900"/>
                            </p:stCondLst>
                            <p:childTnLst>
                              <p:par>
                                <p:cTn id="27" presetID="10" presetClass="entr" presetSubtype="0" fill="hold" grpId="0" nodeType="afterEffect">
                                  <p:stCondLst>
                                    <p:cond delay="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2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2" grpId="0"/>
      <p:bldP spid="13" grpId="0" animBg="1"/>
      <p:bldP spid="17" grpId="0" animBg="1"/>
      <p:bldP spid="6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324036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绪论</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研究背景及意义</a:t>
            </a:r>
          </a:p>
        </p:txBody>
      </p:sp>
      <p:sp>
        <p:nvSpPr>
          <p:cNvPr id="8" name="Rectangle 2"/>
          <p:cNvSpPr/>
          <p:nvPr/>
        </p:nvSpPr>
        <p:spPr>
          <a:xfrm>
            <a:off x="0" y="1740272"/>
            <a:ext cx="12195175" cy="4209008"/>
          </a:xfrm>
          <a:prstGeom prst="rect">
            <a:avLst/>
          </a:prstGeom>
          <a:solidFill>
            <a:schemeClr val="tx1">
              <a:lumMod val="95000"/>
              <a:lumOff val="5000"/>
              <a:alpha val="5098"/>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9" name="Rectangle 4"/>
          <p:cNvSpPr txBox="1">
            <a:spLocks noChangeArrowheads="1"/>
          </p:cNvSpPr>
          <p:nvPr/>
        </p:nvSpPr>
        <p:spPr bwMode="auto">
          <a:xfrm>
            <a:off x="3505299" y="1142684"/>
            <a:ext cx="5235536"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altLang="en-US" sz="2400" b="0" dirty="0">
                <a:solidFill>
                  <a:schemeClr val="accent5">
                    <a:lumMod val="75000"/>
                  </a:schemeClr>
                </a:solidFill>
                <a:latin typeface="微软雅黑" panose="020B0503020204020204" pitchFamily="34" charset="-122"/>
                <a:ea typeface="微软雅黑" panose="020B0503020204020204" pitchFamily="34" charset="-122"/>
              </a:rPr>
              <a:t>国内外研究现状</a:t>
            </a:r>
            <a:endParaRPr lang="zh-CN" sz="2400" b="0"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2" name="矩形 47"/>
          <p:cNvSpPr>
            <a:spLocks noChangeArrowheads="1"/>
          </p:cNvSpPr>
          <p:nvPr/>
        </p:nvSpPr>
        <p:spPr bwMode="auto">
          <a:xfrm>
            <a:off x="1601048" y="2460351"/>
            <a:ext cx="9033043" cy="3624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lnSpc>
                <a:spcPct val="120000"/>
              </a:lnSpc>
              <a:spcBef>
                <a:spcPts val="200"/>
              </a:spcBef>
              <a:buNone/>
            </a:pPr>
            <a:r>
              <a:rPr lang="zh-CN" altLang="en-US" sz="1600" dirty="0">
                <a:latin typeface="+mn-ea"/>
                <a:ea typeface="+mn-ea"/>
              </a:rPr>
              <a:t>随着 </a:t>
            </a:r>
            <a:r>
              <a:rPr lang="en-US" altLang="zh-CN" sz="1600" dirty="0">
                <a:latin typeface="+mn-ea"/>
                <a:ea typeface="+mn-ea"/>
              </a:rPr>
              <a:t>1995 </a:t>
            </a:r>
            <a:r>
              <a:rPr lang="zh-CN" altLang="en-US" sz="1600" dirty="0">
                <a:latin typeface="+mn-ea"/>
                <a:ea typeface="+mn-ea"/>
              </a:rPr>
              <a:t>信息检索技术的发展，</a:t>
            </a:r>
            <a:r>
              <a:rPr lang="en-US" altLang="zh-CN" sz="1600" dirty="0">
                <a:latin typeface="+mn-ea"/>
                <a:ea typeface="+mn-ea"/>
              </a:rPr>
              <a:t>Baidu</a:t>
            </a:r>
            <a:r>
              <a:rPr lang="zh-CN" altLang="en-US" sz="1600" dirty="0">
                <a:latin typeface="+mn-ea"/>
                <a:ea typeface="+mn-ea"/>
              </a:rPr>
              <a:t>，</a:t>
            </a:r>
            <a:r>
              <a:rPr lang="en-US" altLang="zh-CN" sz="1600" dirty="0">
                <a:latin typeface="+mn-ea"/>
                <a:ea typeface="+mn-ea"/>
              </a:rPr>
              <a:t>Google </a:t>
            </a:r>
            <a:r>
              <a:rPr lang="zh-CN" altLang="en-US" sz="1600" dirty="0">
                <a:latin typeface="+mn-ea"/>
                <a:ea typeface="+mn-ea"/>
              </a:rPr>
              <a:t>等搜索引擎公司计算能力的飞速提升，以及 </a:t>
            </a:r>
            <a:r>
              <a:rPr lang="en-US" altLang="zh-CN" sz="1600" dirty="0">
                <a:latin typeface="+mn-ea"/>
                <a:ea typeface="+mn-ea"/>
              </a:rPr>
              <a:t>2005</a:t>
            </a:r>
            <a:r>
              <a:rPr lang="zh-CN" altLang="en-US" sz="1600" dirty="0">
                <a:latin typeface="+mn-ea"/>
                <a:ea typeface="+mn-ea"/>
              </a:rPr>
              <a:t>年互联网业的蓬勃发展和移动终端的迅速普及，在这三方面的共同作用下，智能聊天机器人，或者说智能问答系统一下子被推到风口浪尖，研究进展也非常值得关注。</a:t>
            </a:r>
          </a:p>
          <a:p>
            <a:pPr algn="just">
              <a:lnSpc>
                <a:spcPct val="120000"/>
              </a:lnSpc>
              <a:spcBef>
                <a:spcPts val="200"/>
              </a:spcBef>
              <a:buNone/>
            </a:pPr>
            <a:r>
              <a:rPr lang="zh-CN" altLang="en-US" sz="1600" dirty="0">
                <a:latin typeface="+mn-ea"/>
                <a:ea typeface="+mn-ea"/>
              </a:rPr>
              <a:t>由于国外在人工智能聊天机器人及问答系统方向的研究起步较早，因而也产生了一系列比较成熟的聊天系统以供用户使用，比如苹果 </a:t>
            </a:r>
            <a:r>
              <a:rPr lang="en-US" altLang="zh-CN" sz="1600" dirty="0">
                <a:latin typeface="+mn-ea"/>
                <a:ea typeface="+mn-ea"/>
              </a:rPr>
              <a:t>Siri</a:t>
            </a:r>
            <a:r>
              <a:rPr lang="zh-CN" altLang="en-US" sz="1600" dirty="0">
                <a:latin typeface="+mn-ea"/>
                <a:ea typeface="+mn-ea"/>
              </a:rPr>
              <a:t>，微软 </a:t>
            </a:r>
            <a:r>
              <a:rPr lang="en-US" altLang="zh-CN" sz="1600" dirty="0">
                <a:latin typeface="+mn-ea"/>
                <a:ea typeface="+mn-ea"/>
              </a:rPr>
              <a:t>Cortana</a:t>
            </a:r>
            <a:r>
              <a:rPr lang="zh-CN" altLang="en-US" sz="1600" dirty="0">
                <a:latin typeface="+mn-ea"/>
                <a:ea typeface="+mn-ea"/>
              </a:rPr>
              <a:t>等。这些跨平台型人工智能机器人，都借助着本公司在大数据、自然语义分析、机器学习和深度神经网络方面的技术积累，精炼形成自己的真实有趣的语料库，在不断训练的过程中通过理解对话数据中的语、义和语境信息，从而实现超越一般简单人机问答的自然智能交互，为用户带来方便与乐趣。相比国外，我国国内在智能聊天领域的投入规模和研究水平上都有着不小的差距，研究成果也并不显著。但是还是有一系列高校在此领域成绩显著，位于前列的主要有清华大学、中科院计算所、香港大学、香港中文大学和哈工大</a:t>
            </a:r>
            <a:r>
              <a:rPr lang="en-US" altLang="zh-CN" sz="1600" dirty="0">
                <a:latin typeface="+mn-ea"/>
                <a:ea typeface="+mn-ea"/>
              </a:rPr>
              <a:t>(benben)</a:t>
            </a:r>
            <a:r>
              <a:rPr lang="zh-CN" altLang="en-US" sz="1600" dirty="0">
                <a:latin typeface="+mn-ea"/>
                <a:ea typeface="+mn-ea"/>
              </a:rPr>
              <a:t>等。其中，高校在此领域的研究主要集中于对于自然语言处理的工具开发，比如哈尔滨工业大学的 </a:t>
            </a:r>
            <a:r>
              <a:rPr lang="en-US" altLang="zh-CN" sz="1600" dirty="0">
                <a:latin typeface="+mn-ea"/>
                <a:ea typeface="+mn-ea"/>
              </a:rPr>
              <a:t>HIT </a:t>
            </a:r>
            <a:r>
              <a:rPr lang="zh-CN" altLang="en-US" sz="1600" dirty="0">
                <a:latin typeface="+mn-ea"/>
                <a:ea typeface="+mn-ea"/>
              </a:rPr>
              <a:t>工具</a:t>
            </a:r>
            <a:r>
              <a:rPr lang="en-US" altLang="zh-CN" sz="1600" dirty="0">
                <a:latin typeface="+mn-ea"/>
                <a:ea typeface="+mn-ea"/>
              </a:rPr>
              <a:t>(</a:t>
            </a:r>
            <a:r>
              <a:rPr lang="zh-CN" altLang="en-US" sz="1600" dirty="0">
                <a:latin typeface="+mn-ea"/>
                <a:ea typeface="+mn-ea"/>
              </a:rPr>
              <a:t>中文词法分析、句法分析和语法分析</a:t>
            </a:r>
            <a:r>
              <a:rPr lang="en-US" altLang="zh-CN" sz="1600" dirty="0">
                <a:latin typeface="+mn-ea"/>
                <a:ea typeface="+mn-ea"/>
              </a:rPr>
              <a:t>)</a:t>
            </a:r>
            <a:endParaRPr lang="zh-CN" altLang="en-US" sz="1600" dirty="0">
              <a:latin typeface="+mn-ea"/>
              <a:ea typeface="+mn-ea"/>
              <a:sym typeface="微软雅黑" panose="020B0503020204020204" pitchFamily="34" charset="-122"/>
            </a:endParaRPr>
          </a:p>
        </p:txBody>
      </p:sp>
      <p:sp>
        <p:nvSpPr>
          <p:cNvPr id="13" name="弧形 12"/>
          <p:cNvSpPr/>
          <p:nvPr/>
        </p:nvSpPr>
        <p:spPr>
          <a:xfrm>
            <a:off x="4225379" y="1052736"/>
            <a:ext cx="504056" cy="504056"/>
          </a:xfrm>
          <a:prstGeom prst="arc">
            <a:avLst>
              <a:gd name="adj1" fmla="val 18916496"/>
              <a:gd name="adj2" fmla="val 2632855"/>
            </a:avLst>
          </a:prstGeom>
          <a:ln>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Oval 16"/>
          <p:cNvSpPr/>
          <p:nvPr/>
        </p:nvSpPr>
        <p:spPr>
          <a:xfrm>
            <a:off x="902392" y="1890038"/>
            <a:ext cx="624328" cy="628481"/>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grpSp>
        <p:nvGrpSpPr>
          <p:cNvPr id="38" name="Group 35"/>
          <p:cNvGrpSpPr/>
          <p:nvPr/>
        </p:nvGrpSpPr>
        <p:grpSpPr>
          <a:xfrm>
            <a:off x="1049035" y="2039963"/>
            <a:ext cx="330806" cy="328630"/>
            <a:chOff x="6853673" y="3715407"/>
            <a:chExt cx="379359" cy="376864"/>
          </a:xfrm>
          <a:solidFill>
            <a:schemeClr val="accent5">
              <a:lumMod val="60000"/>
              <a:lumOff val="40000"/>
            </a:schemeClr>
          </a:solidFill>
        </p:grpSpPr>
        <p:sp>
          <p:nvSpPr>
            <p:cNvPr id="39" name="Freeform 150"/>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0" name="Rectangle 151"/>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1" name="Rectangle 152"/>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2" name="Rectangle 153"/>
            <p:cNvSpPr>
              <a:spLocks noChangeArrowheads="1"/>
            </p:cNvSpPr>
            <p:nvPr/>
          </p:nvSpPr>
          <p:spPr bwMode="auto">
            <a:xfrm>
              <a:off x="7068311"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3" name="Freeform 154"/>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4" name="Freeform 155"/>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5" name="Freeform 156"/>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6" name="Freeform 157"/>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7" name="Freeform 158"/>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8" name="Rectangle 159"/>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49" name="Freeform 160"/>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0" name="Freeform 161"/>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1" name="Freeform 162"/>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2" name="Freeform 163"/>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3" name="Freeform 164"/>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4" name="Freeform 165"/>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5" name="Rectangle 166"/>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sp>
          <p:nvSpPr>
            <p:cNvPr id="56" name="Rectangle 167"/>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endParaRPr lang="en-US">
                <a:solidFill>
                  <a:schemeClr val="tx2">
                    <a:lumMod val="50000"/>
                  </a:schemeClr>
                </a:solidFill>
                <a:latin typeface="+mn-lt"/>
                <a:cs typeface="+mn-cs"/>
              </a:endParaRPr>
            </a:p>
          </p:txBody>
        </p:sp>
      </p:grpSp>
      <p:sp>
        <p:nvSpPr>
          <p:cNvPr id="68" name="TextBox 67"/>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17090377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par>
                                <p:cTn id="12" presetID="2" presetClass="entr" presetSubtype="8" fill="hold" grpId="0" nodeType="withEffect">
                                  <p:stCondLst>
                                    <p:cond delay="50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0-#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par>
                                <p:cTn id="16" presetID="22" presetClass="entr" presetSubtype="2"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par>
                          <p:cTn id="19" fill="hold">
                            <p:stCondLst>
                              <p:cond delay="1500"/>
                            </p:stCondLst>
                            <p:childTnLst>
                              <p:par>
                                <p:cTn id="20" presetID="21" presetClass="entr" presetSubtype="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heel(1)">
                                      <p:cBhvr>
                                        <p:cTn id="22" dur="400"/>
                                        <p:tgtEl>
                                          <p:spTgt spid="17"/>
                                        </p:tgtEl>
                                      </p:cBhvr>
                                    </p:animEffect>
                                  </p:childTnLst>
                                </p:cTn>
                              </p:par>
                              <p:par>
                                <p:cTn id="23" presetID="10" presetClass="entr" presetSubtype="0" fill="hold"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250"/>
                                        <p:tgtEl>
                                          <p:spTgt spid="38"/>
                                        </p:tgtEl>
                                      </p:cBhvr>
                                    </p:animEffect>
                                  </p:childTnLst>
                                </p:cTn>
                              </p:par>
                            </p:childTnLst>
                          </p:cTn>
                        </p:par>
                        <p:par>
                          <p:cTn id="26" fill="hold">
                            <p:stCondLst>
                              <p:cond delay="1900"/>
                            </p:stCondLst>
                            <p:childTnLst>
                              <p:par>
                                <p:cTn id="27" presetID="10" presetClass="entr" presetSubtype="0" fill="hold" grpId="0" nodeType="afterEffect">
                                  <p:stCondLst>
                                    <p:cond delay="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2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2" grpId="0"/>
      <p:bldP spid="13" grpId="0" animBg="1"/>
      <p:bldP spid="17" grpId="0" animBg="1"/>
      <p:bldP spid="6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808986" y="3573016"/>
            <a:ext cx="2646878" cy="830997"/>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工程要求</a:t>
            </a:r>
            <a:endParaRPr lang="en-US" altLang="zh-CN" sz="48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0" name="组合 59"/>
          <p:cNvGrpSpPr/>
          <p:nvPr/>
        </p:nvGrpSpPr>
        <p:grpSpPr>
          <a:xfrm>
            <a:off x="4948944" y="4941168"/>
            <a:ext cx="1436675" cy="215444"/>
            <a:chOff x="4369395" y="3284984"/>
            <a:chExt cx="1436675" cy="215444"/>
          </a:xfrm>
        </p:grpSpPr>
        <p:sp>
          <p:nvSpPr>
            <p:cNvPr id="6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检索式</a:t>
              </a: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65" name="组合 64"/>
          <p:cNvGrpSpPr/>
          <p:nvPr/>
        </p:nvGrpSpPr>
        <p:grpSpPr>
          <a:xfrm>
            <a:off x="6389104" y="4941168"/>
            <a:ext cx="1436675" cy="215444"/>
            <a:chOff x="4369395" y="3284984"/>
            <a:chExt cx="1436675" cy="215444"/>
          </a:xfrm>
        </p:grpSpPr>
        <p:sp>
          <p:nvSpPr>
            <p:cNvPr id="6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生成式</a:t>
              </a: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9" name="等腰三角形 6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Freeform 261"/>
          <p:cNvSpPr/>
          <p:nvPr/>
        </p:nvSpPr>
        <p:spPr bwMode="auto">
          <a:xfrm>
            <a:off x="5566131" y="2132856"/>
            <a:ext cx="982742" cy="98274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9" name="TextBox 38"/>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ppt_w</p:attrName>
                                        </p:attrNameLst>
                                      </p:cBhvr>
                                      <p:tavLst>
                                        <p:tav tm="0">
                                          <p:val>
                                            <p:fltVal val="0"/>
                                          </p:val>
                                        </p:tav>
                                        <p:tav tm="100000">
                                          <p:val>
                                            <p:strVal val="#ppt_w"/>
                                          </p:val>
                                        </p:tav>
                                      </p:tavLst>
                                    </p:anim>
                                    <p:anim calcmode="lin" valueType="num">
                                      <p:cBhvr>
                                        <p:cTn id="12" dur="500" fill="hold"/>
                                        <p:tgtEl>
                                          <p:spTgt spid="38"/>
                                        </p:tgtEl>
                                        <p:attrNameLst>
                                          <p:attrName>ppt_h</p:attrName>
                                        </p:attrNameLst>
                                      </p:cBhvr>
                                      <p:tavLst>
                                        <p:tav tm="0">
                                          <p:val>
                                            <p:fltVal val="0"/>
                                          </p:val>
                                        </p:tav>
                                        <p:tav tm="100000">
                                          <p:val>
                                            <p:strVal val="#ppt_h"/>
                                          </p:val>
                                        </p:tav>
                                      </p:tavLst>
                                    </p:anim>
                                    <p:animEffect transition="in" filter="fade">
                                      <p:cBhvr>
                                        <p:cTn id="13" dur="500"/>
                                        <p:tgtEl>
                                          <p:spTgt spid="38"/>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0"/>
                                        </p:tgtEl>
                                        <p:attrNameLst>
                                          <p:attrName>style.visibility</p:attrName>
                                        </p:attrNameLst>
                                      </p:cBhvr>
                                      <p:to>
                                        <p:strVal val="visible"/>
                                      </p:to>
                                    </p:set>
                                    <p:anim calcmode="lin" valueType="num">
                                      <p:cBhvr>
                                        <p:cTn id="20" dur="500" fill="hold"/>
                                        <p:tgtEl>
                                          <p:spTgt spid="60"/>
                                        </p:tgtEl>
                                        <p:attrNameLst>
                                          <p:attrName>ppt_w</p:attrName>
                                        </p:attrNameLst>
                                      </p:cBhvr>
                                      <p:tavLst>
                                        <p:tav tm="0">
                                          <p:val>
                                            <p:fltVal val="0"/>
                                          </p:val>
                                        </p:tav>
                                        <p:tav tm="100000">
                                          <p:val>
                                            <p:strVal val="#ppt_w"/>
                                          </p:val>
                                        </p:tav>
                                      </p:tavLst>
                                    </p:anim>
                                    <p:anim calcmode="lin" valueType="num">
                                      <p:cBhvr>
                                        <p:cTn id="21" dur="500" fill="hold"/>
                                        <p:tgtEl>
                                          <p:spTgt spid="60"/>
                                        </p:tgtEl>
                                        <p:attrNameLst>
                                          <p:attrName>ppt_h</p:attrName>
                                        </p:attrNameLst>
                                      </p:cBhvr>
                                      <p:tavLst>
                                        <p:tav tm="0">
                                          <p:val>
                                            <p:fltVal val="0"/>
                                          </p:val>
                                        </p:tav>
                                        <p:tav tm="100000">
                                          <p:val>
                                            <p:strVal val="#ppt_h"/>
                                          </p:val>
                                        </p:tav>
                                      </p:tavLst>
                                    </p:anim>
                                    <p:animEffect transition="in" filter="fade">
                                      <p:cBhvr>
                                        <p:cTn id="22" dur="500"/>
                                        <p:tgtEl>
                                          <p:spTgt spid="60"/>
                                        </p:tgtEl>
                                      </p:cBhvr>
                                    </p:animEffect>
                                  </p:childTnLst>
                                </p:cTn>
                              </p:par>
                              <p:par>
                                <p:cTn id="23" presetID="53" presetClass="entr" presetSubtype="16" fill="hold" nodeType="withEffect">
                                  <p:stCondLst>
                                    <p:cond delay="500"/>
                                  </p:stCondLst>
                                  <p:childTnLst>
                                    <p:set>
                                      <p:cBhvr>
                                        <p:cTn id="24" dur="1" fill="hold">
                                          <p:stCondLst>
                                            <p:cond delay="0"/>
                                          </p:stCondLst>
                                        </p:cTn>
                                        <p:tgtEl>
                                          <p:spTgt spid="65"/>
                                        </p:tgtEl>
                                        <p:attrNameLst>
                                          <p:attrName>style.visibility</p:attrName>
                                        </p:attrNameLst>
                                      </p:cBhvr>
                                      <p:to>
                                        <p:strVal val="visible"/>
                                      </p:to>
                                    </p:set>
                                    <p:anim calcmode="lin" valueType="num">
                                      <p:cBhvr>
                                        <p:cTn id="25" dur="500" fill="hold"/>
                                        <p:tgtEl>
                                          <p:spTgt spid="65"/>
                                        </p:tgtEl>
                                        <p:attrNameLst>
                                          <p:attrName>ppt_w</p:attrName>
                                        </p:attrNameLst>
                                      </p:cBhvr>
                                      <p:tavLst>
                                        <p:tav tm="0">
                                          <p:val>
                                            <p:fltVal val="0"/>
                                          </p:val>
                                        </p:tav>
                                        <p:tav tm="100000">
                                          <p:val>
                                            <p:strVal val="#ppt_w"/>
                                          </p:val>
                                        </p:tav>
                                      </p:tavLst>
                                    </p:anim>
                                    <p:anim calcmode="lin" valueType="num">
                                      <p:cBhvr>
                                        <p:cTn id="26" dur="500" fill="hold"/>
                                        <p:tgtEl>
                                          <p:spTgt spid="65"/>
                                        </p:tgtEl>
                                        <p:attrNameLst>
                                          <p:attrName>ppt_h</p:attrName>
                                        </p:attrNameLst>
                                      </p:cBhvr>
                                      <p:tavLst>
                                        <p:tav tm="0">
                                          <p:val>
                                            <p:fltVal val="0"/>
                                          </p:val>
                                        </p:tav>
                                        <p:tav tm="100000">
                                          <p:val>
                                            <p:strVal val="#ppt_h"/>
                                          </p:val>
                                        </p:tav>
                                      </p:tavLst>
                                    </p:anim>
                                    <p:animEffect transition="in" filter="fade">
                                      <p:cBhvr>
                                        <p:cTn id="27" dur="500"/>
                                        <p:tgtEl>
                                          <p:spTgt spid="65"/>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2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38" grpId="0" animBg="1"/>
      <p:bldP spid="3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4104456"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工程要求</a:t>
            </a: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3433291" y="1735513"/>
            <a:ext cx="249299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检索式聊天机器人模型</a:t>
            </a:r>
          </a:p>
        </p:txBody>
      </p:sp>
      <p:sp>
        <p:nvSpPr>
          <p:cNvPr id="24" name="TextBox 503"/>
          <p:cNvSpPr txBox="1"/>
          <p:nvPr/>
        </p:nvSpPr>
        <p:spPr>
          <a:xfrm>
            <a:off x="1645516" y="2479734"/>
            <a:ext cx="9204599" cy="3887987"/>
          </a:xfrm>
          <a:prstGeom prst="rect">
            <a:avLst/>
          </a:prstGeom>
          <a:noFill/>
        </p:spPr>
        <p:txBody>
          <a:bodyPr wrap="square" rtlCol="0">
            <a:spAutoFit/>
          </a:bodyPr>
          <a:lstStyle/>
          <a:p>
            <a:pPr>
              <a:lnSpc>
                <a:spcPct val="130000"/>
              </a:lnSpc>
            </a:pPr>
            <a:r>
              <a:rPr lang="zh-CN" altLang="en-US" sz="1600" dirty="0">
                <a:latin typeface="+mn-ea"/>
                <a:sym typeface="微软雅黑" panose="020B0503020204020204" pitchFamily="34" charset="-122"/>
              </a:rPr>
              <a:t>检索式聊天机器人是指使用了预定义回复库和某种启发方式来根据输入和语境做出合适的回复，这种启发方式既可以像基于规则的表达式匹配一样简单，也可以像机器学习分类器一样复杂。换一句话说，在这种模式下，机器人回复的内容都处于一个对话语料库中，当其收到用户输入的句子序列后，聊天系统会在对话语料库中进行搜索匹配并提取响应的回答内容，进行输出。该系统不要求生成任何新的文本，只是从固定的集合中挑选一种回复而已，因而这种方式要求语料库的信息尽可能的大和丰富，这样才能够更加精准地匹配用户内容，并且输出也较为高质量，因为语料库中的既定语句序列相对于生成的序列而言更加自然和真实。该模式下的机器人使用基于规则的方式进行模型的构造，因此我们只需要完成一个模式或者样板，这样当机器人从用户端获得的问题句子在已有的模板中时，该模型就可以向用户返回一个已有的模板。理论上，任何人都可以照此方法实现一个简单的聊天机器人，但是该机器人不可能回答比较复杂的问题，其模式匹配意识是十分薄弱的。除此之外，人工地完成这些规则和模式的制定是十分耗时和耗力的。目前，在基于规则方面的一个非常流行的智能机器人是 </a:t>
            </a:r>
            <a:r>
              <a:rPr lang="en-US" altLang="zh-CN" sz="1600" dirty="0" err="1">
                <a:latin typeface="+mn-ea"/>
                <a:sym typeface="微软雅黑" panose="020B0503020204020204" pitchFamily="34" charset="-122"/>
              </a:rPr>
              <a:t>CleverBot</a:t>
            </a:r>
            <a:r>
              <a:rPr lang="zh-CN" altLang="en-US" sz="1600" dirty="0">
                <a:latin typeface="+mn-ea"/>
                <a:sym typeface="微软雅黑" panose="020B0503020204020204" pitchFamily="34" charset="-122"/>
              </a:rPr>
              <a:t>，该网站提供了一个可以直接进行与机器人进行聊天的网页。</a:t>
            </a:r>
            <a:endParaRPr lang="zh-CN" altLang="en-US" sz="1600" dirty="0">
              <a:latin typeface="+mn-ea"/>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250"/>
                            </p:stCondLst>
                            <p:childTnLst>
                              <p:par>
                                <p:cTn id="14" presetID="12" presetClass="entr" presetSubtype="4" fill="hold" grpId="0" nodeType="afterEffect">
                                  <p:stCondLst>
                                    <p:cond delay="0"/>
                                  </p:stCondLst>
                                  <p:iterate type="lt">
                                    <p:tmPct val="50000"/>
                                  </p:iterate>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300"/>
                                        <p:tgtEl>
                                          <p:spTgt spid="16"/>
                                        </p:tgtEl>
                                        <p:attrNameLst>
                                          <p:attrName>ppt_y</p:attrName>
                                        </p:attrNameLst>
                                      </p:cBhvr>
                                      <p:tavLst>
                                        <p:tav tm="0">
                                          <p:val>
                                            <p:strVal val="#ppt_y+#ppt_h*1.125000"/>
                                          </p:val>
                                        </p:tav>
                                        <p:tav tm="100000">
                                          <p:val>
                                            <p:strVal val="#ppt_y"/>
                                          </p:val>
                                        </p:tav>
                                      </p:tavLst>
                                    </p:anim>
                                    <p:animEffect transition="in" filter="wipe(up)">
                                      <p:cBhvr>
                                        <p:cTn id="17" dur="300"/>
                                        <p:tgtEl>
                                          <p:spTgt spid="16"/>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4"/>
                                        </p:tgtEl>
                                        <p:attrNameLst>
                                          <p:attrName>style.visibility</p:attrName>
                                        </p:attrNameLst>
                                      </p:cBhvr>
                                      <p:to>
                                        <p:strVal val="visible"/>
                                      </p:to>
                                    </p:set>
                                    <p:animEffect transition="in" filter="fade">
                                      <p:cBhvr>
                                        <p:cTn id="20" dur="100"/>
                                        <p:tgtEl>
                                          <p:spTgt spid="24"/>
                                        </p:tgtEl>
                                      </p:cBhvr>
                                    </p:animEffect>
                                  </p:childTnLst>
                                </p:cTn>
                              </p:par>
                            </p:childTnLst>
                          </p:cTn>
                        </p:par>
                        <p:par>
                          <p:cTn id="21" fill="hold">
                            <p:stCondLst>
                              <p:cond delay="752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p:bldP spid="24"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cstate="print"/>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4104456"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工程要求</a:t>
            </a: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 name="Freeform 476"/>
          <p:cNvSpPr>
            <a:spLocks noEditPoints="1"/>
          </p:cNvSpPr>
          <p:nvPr/>
        </p:nvSpPr>
        <p:spPr bwMode="auto">
          <a:xfrm>
            <a:off x="1770740" y="1542906"/>
            <a:ext cx="1041341" cy="754547"/>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5">
              <a:lumMod val="75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3433291" y="1735513"/>
            <a:ext cx="249299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生成式聊天机器人模型</a:t>
            </a:r>
          </a:p>
        </p:txBody>
      </p:sp>
      <p:sp>
        <p:nvSpPr>
          <p:cNvPr id="24" name="TextBox 503"/>
          <p:cNvSpPr txBox="1"/>
          <p:nvPr/>
        </p:nvSpPr>
        <p:spPr>
          <a:xfrm>
            <a:off x="1645516" y="2479734"/>
            <a:ext cx="9204599" cy="3567900"/>
          </a:xfrm>
          <a:prstGeom prst="rect">
            <a:avLst/>
          </a:prstGeom>
          <a:noFill/>
        </p:spPr>
        <p:txBody>
          <a:bodyPr wrap="square" rtlCol="0">
            <a:spAutoFit/>
          </a:bodyPr>
          <a:lstStyle/>
          <a:p>
            <a:pPr>
              <a:lnSpc>
                <a:spcPct val="130000"/>
              </a:lnSpc>
            </a:pPr>
            <a:r>
              <a:rPr lang="zh-CN" altLang="en-US" sz="1600" dirty="0">
                <a:latin typeface="+mn-ea"/>
                <a:sym typeface="微软雅黑" panose="020B0503020204020204" pitchFamily="34" charset="-122"/>
              </a:rPr>
              <a:t>生成式聊天机器人在接受到用户输入后，会采用其它技术生成一句回复，作为聊天系统的输出。这</a:t>
            </a:r>
          </a:p>
          <a:p>
            <a:pPr>
              <a:lnSpc>
                <a:spcPct val="130000"/>
              </a:lnSpc>
            </a:pPr>
            <a:r>
              <a:rPr lang="zh-CN" altLang="en-US" sz="1600" dirty="0">
                <a:latin typeface="+mn-ea"/>
                <a:sym typeface="微软雅黑" panose="020B0503020204020204" pitchFamily="34" charset="-122"/>
              </a:rPr>
              <a:t>种方式并不要求非常大和精准的语料库，因为它不依赖于预定义的回复库，但生成的回复可能会出现语法错误或语句不通顺等缺点。该模式下的机器人使用基于学习的方法进行对于对话数据和规律的学习，很好地弥补基于规则模式下实现的智能机器人的缺点，因此我们可以建造一个机器人，并让它不断地从已经存在的人与人之间的对话数据中自主得学习对话规律，并在每次收到用户问题时，自主地组织词语回答问题，这是一种十分智能的实现方法，也是目前更为火热的研究方向。使用生成式方式并且结合机器学习的方法的优点是十分明显的：得到相较于检索式而言更加有趣多样的回答，赋有多样性，避免沉闷和无聊；端到端 </a:t>
            </a:r>
            <a:r>
              <a:rPr lang="en-US" altLang="zh-CN" sz="1600" dirty="0">
                <a:latin typeface="+mn-ea"/>
                <a:sym typeface="微软雅黑" panose="020B0503020204020204" pitchFamily="34" charset="-122"/>
              </a:rPr>
              <a:t>End-to-end </a:t>
            </a:r>
            <a:r>
              <a:rPr lang="zh-CN" altLang="en-US" sz="1600" dirty="0">
                <a:latin typeface="+mn-ea"/>
                <a:sym typeface="微软雅黑" panose="020B0503020204020204" pitchFamily="34" charset="-122"/>
              </a:rPr>
              <a:t>神经网络模型的参与可以减少对于人为制定规则的依赖，提升模型在长对话数据中的性能；深度学习的应用使得模型的可扩展性较强，模型本身可以和训练数据的语言互相剥离，不需要针对不同语言的数据进行数据预处理工作；可以通过扩大数据的方式持续提升模型的效果。</a:t>
            </a:r>
            <a:endParaRPr lang="zh-CN" altLang="en-US" sz="1600" dirty="0">
              <a:latin typeface="+mn-ea"/>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a:t>延时符</a:t>
            </a:r>
          </a:p>
        </p:txBody>
      </p:sp>
    </p:spTree>
    <p:extLst>
      <p:ext uri="{BB962C8B-B14F-4D97-AF65-F5344CB8AC3E}">
        <p14:creationId xmlns:p14="http://schemas.microsoft.com/office/powerpoint/2010/main" val="15102829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250"/>
                            </p:stCondLst>
                            <p:childTnLst>
                              <p:par>
                                <p:cTn id="14" presetID="12" presetClass="entr" presetSubtype="4" fill="hold" grpId="0" nodeType="afterEffect">
                                  <p:stCondLst>
                                    <p:cond delay="0"/>
                                  </p:stCondLst>
                                  <p:iterate type="lt">
                                    <p:tmPct val="50000"/>
                                  </p:iterate>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300"/>
                                        <p:tgtEl>
                                          <p:spTgt spid="16"/>
                                        </p:tgtEl>
                                        <p:attrNameLst>
                                          <p:attrName>ppt_y</p:attrName>
                                        </p:attrNameLst>
                                      </p:cBhvr>
                                      <p:tavLst>
                                        <p:tav tm="0">
                                          <p:val>
                                            <p:strVal val="#ppt_y+#ppt_h*1.125000"/>
                                          </p:val>
                                        </p:tav>
                                        <p:tav tm="100000">
                                          <p:val>
                                            <p:strVal val="#ppt_y"/>
                                          </p:val>
                                        </p:tav>
                                      </p:tavLst>
                                    </p:anim>
                                    <p:animEffect transition="in" filter="wipe(up)">
                                      <p:cBhvr>
                                        <p:cTn id="17" dur="300"/>
                                        <p:tgtEl>
                                          <p:spTgt spid="16"/>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4"/>
                                        </p:tgtEl>
                                        <p:attrNameLst>
                                          <p:attrName>style.visibility</p:attrName>
                                        </p:attrNameLst>
                                      </p:cBhvr>
                                      <p:to>
                                        <p:strVal val="visible"/>
                                      </p:to>
                                    </p:set>
                                    <p:animEffect transition="in" filter="fade">
                                      <p:cBhvr>
                                        <p:cTn id="20" dur="100"/>
                                        <p:tgtEl>
                                          <p:spTgt spid="24"/>
                                        </p:tgtEl>
                                      </p:cBhvr>
                                    </p:animEffect>
                                  </p:childTnLst>
                                </p:cTn>
                              </p:par>
                            </p:childTnLst>
                          </p:cTn>
                        </p:par>
                        <p:par>
                          <p:cTn id="21" fill="hold">
                            <p:stCondLst>
                              <p:cond delay="686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p:bldP spid="24" grpId="0"/>
      <p:bldP spid="30" grpId="0"/>
    </p:bldLst>
  </p:timing>
</p:sld>
</file>

<file path=ppt/theme/theme1.xml><?xml version="1.0" encoding="utf-8"?>
<a:theme xmlns:a="http://schemas.openxmlformats.org/drawingml/2006/main" na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992</TotalTime>
  <Words>2232</Words>
  <Application>Microsoft Office PowerPoint</Application>
  <PresentationFormat>自定义</PresentationFormat>
  <Paragraphs>141</Paragraphs>
  <Slides>24</Slides>
  <Notes>24</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方正兰亭黑简体</vt:lpstr>
      <vt:lpstr>宋体</vt:lpstr>
      <vt:lpstr>微软雅黑</vt:lpstr>
      <vt:lpstr>Arial</vt:lpstr>
      <vt:lpstr>Calibri</vt:lpstr>
      <vt:lpstr>Roboto</vt:lpstr>
      <vt:lpstr>Times New Roman</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subject>1</dc:subject>
  <dc:description>1</dc:description>
  <cp:lastModifiedBy>x xm</cp:lastModifiedBy>
  <cp:revision>174</cp:revision>
  <dcterms:created xsi:type="dcterms:W3CDTF">2015-12-03T10:50:00Z</dcterms:created>
  <dcterms:modified xsi:type="dcterms:W3CDTF">2019-06-14T01:00:30Z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